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29"/>
  </p:notesMasterIdLst>
  <p:sldIdLst>
    <p:sldId id="256" r:id="rId2"/>
    <p:sldId id="258" r:id="rId3"/>
    <p:sldId id="260" r:id="rId4"/>
    <p:sldId id="261" r:id="rId5"/>
    <p:sldId id="282" r:id="rId6"/>
    <p:sldId id="259" r:id="rId7"/>
    <p:sldId id="262" r:id="rId8"/>
    <p:sldId id="263" r:id="rId9"/>
    <p:sldId id="264" r:id="rId10"/>
    <p:sldId id="265" r:id="rId11"/>
    <p:sldId id="271" r:id="rId12"/>
    <p:sldId id="268" r:id="rId13"/>
    <p:sldId id="280" r:id="rId14"/>
    <p:sldId id="281" r:id="rId15"/>
    <p:sldId id="266" r:id="rId16"/>
    <p:sldId id="267" r:id="rId17"/>
    <p:sldId id="269" r:id="rId18"/>
    <p:sldId id="270" r:id="rId19"/>
    <p:sldId id="272" r:id="rId20"/>
    <p:sldId id="273" r:id="rId21"/>
    <p:sldId id="276" r:id="rId22"/>
    <p:sldId id="279" r:id="rId23"/>
    <p:sldId id="277" r:id="rId24"/>
    <p:sldId id="274" r:id="rId25"/>
    <p:sldId id="278" r:id="rId26"/>
    <p:sldId id="275" r:id="rId27"/>
    <p:sldId id="283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0099"/>
    <a:srgbClr val="FFFFFF"/>
    <a:srgbClr val="000000"/>
    <a:srgbClr val="38ACD4"/>
    <a:srgbClr val="06060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7685" autoAdjust="0"/>
  </p:normalViewPr>
  <p:slideViewPr>
    <p:cSldViewPr snapToGrid="0">
      <p:cViewPr varScale="1">
        <p:scale>
          <a:sx n="68" d="100"/>
          <a:sy n="68" d="100"/>
        </p:scale>
        <p:origin x="11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F3E48E-F577-4D8A-9C1F-54AA76F99822}" type="datetimeFigureOut">
              <a:rPr lang="hu-HU" smtClean="0"/>
              <a:t>2023. 05. 23.</a:t>
            </a:fld>
            <a:endParaRPr lang="hu-HU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u-HU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E13C0D-FD4B-46B9-85E5-7090FBD9151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3253445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hu-HU" dirty="0"/>
            </a:br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E13C0D-FD4B-46B9-85E5-7090FBD91515}" type="slidenum">
              <a:rPr lang="hu-HU" smtClean="0"/>
              <a:t>1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7708844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hu-HU" dirty="0"/>
            </a:br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E13C0D-FD4B-46B9-85E5-7090FBD91515}" type="slidenum">
              <a:rPr lang="hu-HU" smtClean="0"/>
              <a:t>2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653346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E13C0D-FD4B-46B9-85E5-7090FBD91515}" type="slidenum">
              <a:rPr lang="hu-HU" smtClean="0"/>
              <a:t>4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8559643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E13C0D-FD4B-46B9-85E5-7090FBD91515}" type="slidenum">
              <a:rPr lang="hu-HU" smtClean="0"/>
              <a:t>6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9022705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E13C0D-FD4B-46B9-85E5-7090FBD91515}" type="slidenum">
              <a:rPr lang="hu-HU" smtClean="0"/>
              <a:t>7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918588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E13C0D-FD4B-46B9-85E5-7090FBD91515}" type="slidenum">
              <a:rPr lang="hu-HU" smtClean="0"/>
              <a:t>8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8329509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9EC60BE2-508B-499A-9AB0-BAA14146500D}" type="datetimeFigureOut">
              <a:rPr lang="hu-HU" smtClean="0"/>
              <a:t>2023. 05. 23.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EE979789-C50C-4052-8558-0CAEF56A29DC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0382772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áma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C60BE2-508B-499A-9AB0-BAA14146500D}" type="datetimeFigureOut">
              <a:rPr lang="hu-HU" smtClean="0"/>
              <a:t>2023. 05. 23.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79789-C50C-4052-8558-0CAEF56A29DC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808790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ím és képaláír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C60BE2-508B-499A-9AB0-BAA14146500D}" type="datetimeFigureOut">
              <a:rPr lang="hu-HU" smtClean="0"/>
              <a:t>2023. 05. 23.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79789-C50C-4052-8558-0CAEF56A29DC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6724726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dézet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C60BE2-508B-499A-9AB0-BAA14146500D}" type="datetimeFigureOut">
              <a:rPr lang="hu-HU" smtClean="0"/>
              <a:t>2023. 05. 23.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79789-C50C-4052-8558-0CAEF56A29DC}" type="slidenum">
              <a:rPr lang="hu-HU" smtClean="0"/>
              <a:t>‹#›</a:t>
            </a:fld>
            <a:endParaRPr lang="hu-HU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382157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C60BE2-508B-499A-9AB0-BAA14146500D}" type="datetimeFigureOut">
              <a:rPr lang="hu-HU" smtClean="0"/>
              <a:t>2023. 05. 23.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79789-C50C-4052-8558-0CAEF56A29DC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596521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hasá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C60BE2-508B-499A-9AB0-BAA14146500D}" type="datetimeFigureOut">
              <a:rPr lang="hu-HU" smtClean="0"/>
              <a:t>2023. 05. 23.</a:t>
            </a:fld>
            <a:endParaRPr lang="hu-H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79789-C50C-4052-8558-0CAEF56A29DC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1698749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éphasá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C60BE2-508B-499A-9AB0-BAA14146500D}" type="datetimeFigureOut">
              <a:rPr lang="hu-HU" smtClean="0"/>
              <a:t>2023. 05. 23.</a:t>
            </a:fld>
            <a:endParaRPr lang="hu-H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79789-C50C-4052-8558-0CAEF56A29DC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314396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C60BE2-508B-499A-9AB0-BAA14146500D}" type="datetimeFigureOut">
              <a:rPr lang="hu-HU" smtClean="0"/>
              <a:t>2023. 05. 23.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79789-C50C-4052-8558-0CAEF56A29DC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1268765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C60BE2-508B-499A-9AB0-BAA14146500D}" type="datetimeFigureOut">
              <a:rPr lang="hu-HU" smtClean="0"/>
              <a:t>2023. 05. 23.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79789-C50C-4052-8558-0CAEF56A29DC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3453655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C60BE2-508B-499A-9AB0-BAA14146500D}" type="datetimeFigureOut">
              <a:rPr lang="hu-HU" smtClean="0"/>
              <a:t>2023. 05. 23.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79789-C50C-4052-8558-0CAEF56A29DC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2848371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C60BE2-508B-499A-9AB0-BAA14146500D}" type="datetimeFigureOut">
              <a:rPr lang="hu-HU" smtClean="0"/>
              <a:t>2023. 05. 23.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79789-C50C-4052-8558-0CAEF56A29DC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5665999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C60BE2-508B-499A-9AB0-BAA14146500D}" type="datetimeFigureOut">
              <a:rPr lang="hu-HU" smtClean="0"/>
              <a:t>2023. 05. 23.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79789-C50C-4052-8558-0CAEF56A29DC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8112534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C60BE2-508B-499A-9AB0-BAA14146500D}" type="datetimeFigureOut">
              <a:rPr lang="hu-HU" smtClean="0"/>
              <a:t>2023. 05. 23.</a:t>
            </a:fld>
            <a:endParaRPr lang="hu-H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79789-C50C-4052-8558-0CAEF56A29DC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669064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C60BE2-508B-499A-9AB0-BAA14146500D}" type="datetimeFigureOut">
              <a:rPr lang="hu-HU" smtClean="0"/>
              <a:t>2023. 05. 23.</a:t>
            </a:fld>
            <a:endParaRPr lang="hu-H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79789-C50C-4052-8558-0CAEF56A29DC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7730747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C60BE2-508B-499A-9AB0-BAA14146500D}" type="datetimeFigureOut">
              <a:rPr lang="hu-HU" smtClean="0"/>
              <a:t>2023. 05. 23.</a:t>
            </a:fld>
            <a:endParaRPr lang="hu-H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79789-C50C-4052-8558-0CAEF56A29DC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8822060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C60BE2-508B-499A-9AB0-BAA14146500D}" type="datetimeFigureOut">
              <a:rPr lang="hu-HU" smtClean="0"/>
              <a:t>2023. 05. 23.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79789-C50C-4052-8558-0CAEF56A29DC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0399222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C60BE2-508B-499A-9AB0-BAA14146500D}" type="datetimeFigureOut">
              <a:rPr lang="hu-HU" smtClean="0"/>
              <a:t>2023. 05. 23.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79789-C50C-4052-8558-0CAEF56A29DC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3397161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C60BE2-508B-499A-9AB0-BAA14146500D}" type="datetimeFigureOut">
              <a:rPr lang="hu-HU" smtClean="0"/>
              <a:t>2023. 05. 23.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979789-C50C-4052-8558-0CAEF56A29DC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45723008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59FB6BE-6506-4682-B835-615EAB370C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048511"/>
            <a:ext cx="12192000" cy="1840993"/>
          </a:xfrm>
        </p:spPr>
        <p:txBody>
          <a:bodyPr>
            <a:normAutofit fontScale="90000"/>
          </a:bodyPr>
          <a:lstStyle/>
          <a:p>
            <a:pPr algn="ctr"/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N</a:t>
            </a:r>
            <a:r>
              <a:rPr lang="hu-HU" dirty="0" err="1"/>
              <a:t>égyágú</a:t>
            </a:r>
            <a:r>
              <a:rPr lang="en-US" dirty="0"/>
              <a:t>-fa</a:t>
            </a:r>
            <a:br>
              <a:rPr lang="en-US" dirty="0"/>
            </a:br>
            <a:r>
              <a:rPr lang="en-US" dirty="0"/>
              <a:t>(Quad-Tree)</a:t>
            </a:r>
            <a:endParaRPr lang="hu-HU" dirty="0"/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3C24C614-81FE-48FC-962D-E02B5998D2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27400" y="5809489"/>
            <a:ext cx="8791575" cy="651096"/>
          </a:xfrm>
        </p:spPr>
        <p:txBody>
          <a:bodyPr>
            <a:normAutofit fontScale="92500" lnSpcReduction="10000"/>
          </a:bodyPr>
          <a:lstStyle/>
          <a:p>
            <a:r>
              <a:rPr lang="hu-HU" sz="2400" dirty="0"/>
              <a:t>Készítette</a:t>
            </a:r>
            <a:r>
              <a:rPr lang="en-US" sz="3600" dirty="0"/>
              <a:t>:</a:t>
            </a:r>
            <a:r>
              <a:rPr lang="en-US" sz="2400" dirty="0"/>
              <a:t> </a:t>
            </a:r>
            <a:r>
              <a:rPr lang="hu-HU" sz="2400" dirty="0"/>
              <a:t>Magyari Arnold</a:t>
            </a:r>
          </a:p>
        </p:txBody>
      </p:sp>
    </p:spTree>
    <p:extLst>
      <p:ext uri="{BB962C8B-B14F-4D97-AF65-F5344CB8AC3E}">
        <p14:creationId xmlns:p14="http://schemas.microsoft.com/office/powerpoint/2010/main" val="11834680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zövegdoboz 1">
            <a:extLst>
              <a:ext uri="{FF2B5EF4-FFF2-40B4-BE49-F238E27FC236}">
                <a16:creationId xmlns:a16="http://schemas.microsoft.com/office/drawing/2014/main" id="{EE826465-4B89-4B64-B6D0-834622536B75}"/>
              </a:ext>
            </a:extLst>
          </p:cNvPr>
          <p:cNvSpPr txBox="1"/>
          <p:nvPr/>
        </p:nvSpPr>
        <p:spPr>
          <a:xfrm>
            <a:off x="1749776" y="440266"/>
            <a:ext cx="31721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600" dirty="0"/>
              <a:t>Beszúrás</a:t>
            </a:r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44497EC5-CE40-43D0-A47B-C3EEE8A374A0}"/>
              </a:ext>
            </a:extLst>
          </p:cNvPr>
          <p:cNvSpPr txBox="1"/>
          <p:nvPr/>
        </p:nvSpPr>
        <p:spPr>
          <a:xfrm>
            <a:off x="1512710" y="1490133"/>
            <a:ext cx="9064979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(x, y, adat) – a beszúrandó pont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előfeltétel: a beszúrandó elem legyen határon belül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utófeltétel: elfoglalja a megfelelő helyét a quadfában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hu-HU" sz="2400" dirty="0"/>
          </a:p>
          <a:p>
            <a:r>
              <a:rPr lang="hu-HU" sz="2800" b="1" dirty="0"/>
              <a:t>Algoritmus:</a:t>
            </a:r>
          </a:p>
          <a:p>
            <a:pPr lvl="1"/>
            <a:r>
              <a:rPr lang="hu-HU" sz="2400" dirty="0"/>
              <a:t>- Ellenőrizzük, hogy az adott csomópont határon belül van-e</a:t>
            </a:r>
          </a:p>
          <a:p>
            <a:pPr lvl="1"/>
            <a:r>
              <a:rPr lang="hu-HU" sz="2400" dirty="0"/>
              <a:t>- Kiválasztjuk a legközelebbi gyereket amely tartalmazza</a:t>
            </a:r>
          </a:p>
          <a:p>
            <a:pPr lvl="1"/>
            <a:r>
              <a:rPr lang="hu-HU" sz="2400" dirty="0"/>
              <a:t>- Rekurzívan végrehajtjuk amíg le nem érünk egy adott mélységig</a:t>
            </a:r>
          </a:p>
          <a:p>
            <a:pPr lvl="1"/>
            <a:r>
              <a:rPr lang="hu-HU" sz="2400" dirty="0"/>
              <a:t>- Beszúrjuk az adott csomópontot</a:t>
            </a:r>
          </a:p>
        </p:txBody>
      </p:sp>
    </p:spTree>
    <p:extLst>
      <p:ext uri="{BB962C8B-B14F-4D97-AF65-F5344CB8AC3E}">
        <p14:creationId xmlns:p14="http://schemas.microsoft.com/office/powerpoint/2010/main" val="39584842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>
            <a:extLst>
              <a:ext uri="{FF2B5EF4-FFF2-40B4-BE49-F238E27FC236}">
                <a16:creationId xmlns:a16="http://schemas.microsoft.com/office/drawing/2014/main" id="{493FC395-5AD4-455F-B8FF-72C32F4AD3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1"/>
            <a:ext cx="12192001" cy="6852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4497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églalap 1">
            <a:extLst>
              <a:ext uri="{FF2B5EF4-FFF2-40B4-BE49-F238E27FC236}">
                <a16:creationId xmlns:a16="http://schemas.microsoft.com/office/drawing/2014/main" id="{1D09582B-8944-4AC4-B43A-F4DAA3D7D0A1}"/>
              </a:ext>
            </a:extLst>
          </p:cNvPr>
          <p:cNvSpPr/>
          <p:nvPr/>
        </p:nvSpPr>
        <p:spPr>
          <a:xfrm>
            <a:off x="1639056" y="557578"/>
            <a:ext cx="158921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hu-HU" sz="3600" dirty="0"/>
              <a:t>Keresés</a:t>
            </a:r>
          </a:p>
        </p:txBody>
      </p:sp>
      <p:sp>
        <p:nvSpPr>
          <p:cNvPr id="4" name="Téglalap 3">
            <a:extLst>
              <a:ext uri="{FF2B5EF4-FFF2-40B4-BE49-F238E27FC236}">
                <a16:creationId xmlns:a16="http://schemas.microsoft.com/office/drawing/2014/main" id="{AB8BCEB6-3252-45FF-9FE7-F6808A366FC5}"/>
              </a:ext>
            </a:extLst>
          </p:cNvPr>
          <p:cNvSpPr/>
          <p:nvPr/>
        </p:nvSpPr>
        <p:spPr>
          <a:xfrm>
            <a:off x="1309512" y="1561447"/>
            <a:ext cx="9731022" cy="38472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(x, y, adat) – a keresett pont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b="1" dirty="0"/>
              <a:t>előfeltétel:</a:t>
            </a:r>
            <a:r>
              <a:rPr lang="hu-HU" sz="2400" dirty="0"/>
              <a:t> az adott pont a quadfa határain belül legyen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b="1" dirty="0"/>
              <a:t>utófeltétel:</a:t>
            </a:r>
            <a:r>
              <a:rPr lang="hu-HU" sz="2400" dirty="0"/>
              <a:t> visszatéríti a keresett pontot ha létezik, különben NULL-t térít vissza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hu-HU" sz="2400" dirty="0"/>
          </a:p>
          <a:p>
            <a:r>
              <a:rPr lang="hu-HU" sz="2800" b="1" dirty="0"/>
              <a:t>Algoritmus:</a:t>
            </a:r>
            <a:endParaRPr lang="hu-HU" sz="2400" dirty="0"/>
          </a:p>
          <a:p>
            <a:pPr marL="800100" lvl="1" indent="-342900">
              <a:buFontTx/>
              <a:buChar char="-"/>
            </a:pPr>
            <a:r>
              <a:rPr lang="hu-HU" sz="2400" dirty="0"/>
              <a:t>Ellenőrizzük, hogy az adott csomópont határon belül van-e</a:t>
            </a:r>
          </a:p>
          <a:p>
            <a:pPr marL="800100" lvl="1" indent="-342900">
              <a:buFontTx/>
              <a:buChar char="-"/>
            </a:pPr>
            <a:r>
              <a:rPr lang="hu-HU" sz="2400" dirty="0"/>
              <a:t>Kiválasztjuk azt az utódot amelyik tartalmazza</a:t>
            </a:r>
          </a:p>
          <a:p>
            <a:pPr marL="800100" lvl="1" indent="-342900">
              <a:buFontTx/>
              <a:buChar char="-"/>
            </a:pPr>
            <a:r>
              <a:rPr lang="hu-HU" sz="2400" dirty="0"/>
              <a:t>Rekurzívan végrehajtjuk amíg le nem érünk az adott mélységig</a:t>
            </a:r>
          </a:p>
          <a:p>
            <a:pPr marL="800100" lvl="1" indent="-342900">
              <a:buFontTx/>
              <a:buChar char="-"/>
            </a:pPr>
            <a:r>
              <a:rPr lang="hu-HU" sz="2400" dirty="0"/>
              <a:t>Visszatérítjük a pontot</a:t>
            </a:r>
          </a:p>
        </p:txBody>
      </p:sp>
    </p:spTree>
    <p:extLst>
      <p:ext uri="{BB962C8B-B14F-4D97-AF65-F5344CB8AC3E}">
        <p14:creationId xmlns:p14="http://schemas.microsoft.com/office/powerpoint/2010/main" val="22249687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zövegdoboz 1">
            <a:extLst>
              <a:ext uri="{FF2B5EF4-FFF2-40B4-BE49-F238E27FC236}">
                <a16:creationId xmlns:a16="http://schemas.microsoft.com/office/drawing/2014/main" id="{B0EA6EAD-55BF-44A1-97E8-34AE9085D90B}"/>
              </a:ext>
            </a:extLst>
          </p:cNvPr>
          <p:cNvSpPr txBox="1"/>
          <p:nvPr/>
        </p:nvSpPr>
        <p:spPr>
          <a:xfrm>
            <a:off x="1554480" y="426720"/>
            <a:ext cx="31902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dirty="0"/>
              <a:t>Példa keresésre:</a:t>
            </a:r>
          </a:p>
          <a:p>
            <a:endParaRPr lang="hu-HU" sz="2800" dirty="0"/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7B9B97BD-9E31-4F58-87D7-246BA4127351}"/>
              </a:ext>
            </a:extLst>
          </p:cNvPr>
          <p:cNvSpPr txBox="1"/>
          <p:nvPr/>
        </p:nvSpPr>
        <p:spPr>
          <a:xfrm>
            <a:off x="1930400" y="1128653"/>
            <a:ext cx="4053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Legyen </a:t>
            </a:r>
            <a:r>
              <a:rPr lang="en-US" sz="2400" dirty="0"/>
              <a:t>(</a:t>
            </a:r>
            <a:r>
              <a:rPr lang="hu-HU" sz="2400" dirty="0"/>
              <a:t>-8, 8</a:t>
            </a:r>
            <a:r>
              <a:rPr lang="en-US" sz="2400" dirty="0"/>
              <a:t>) –</a:t>
            </a:r>
            <a:r>
              <a:rPr lang="hu-HU" sz="2400" dirty="0"/>
              <a:t> egy pont</a:t>
            </a:r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37227D07-898A-4E93-9F13-8E583F007D9F}"/>
              </a:ext>
            </a:extLst>
          </p:cNvPr>
          <p:cNvSpPr txBox="1"/>
          <p:nvPr/>
        </p:nvSpPr>
        <p:spPr>
          <a:xfrm>
            <a:off x="1930400" y="1851927"/>
            <a:ext cx="3972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A quadfa mérete 16x16</a:t>
            </a:r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892E3749-54CE-48FD-A866-DE7185CD7D21}"/>
              </a:ext>
            </a:extLst>
          </p:cNvPr>
          <p:cNvSpPr txBox="1"/>
          <p:nvPr/>
        </p:nvSpPr>
        <p:spPr>
          <a:xfrm>
            <a:off x="1930400" y="2685534"/>
            <a:ext cx="46284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Bal felső koordinátája: (-8, 8)</a:t>
            </a:r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EBD9ED5C-2A72-4699-BEE5-48C0F25CA858}"/>
              </a:ext>
            </a:extLst>
          </p:cNvPr>
          <p:cNvSpPr txBox="1"/>
          <p:nvPr/>
        </p:nvSpPr>
        <p:spPr>
          <a:xfrm>
            <a:off x="1930400" y="3522922"/>
            <a:ext cx="49332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Jobb alsó koordinátája: (8, -8)</a:t>
            </a:r>
          </a:p>
        </p:txBody>
      </p:sp>
    </p:spTree>
    <p:extLst>
      <p:ext uri="{BB962C8B-B14F-4D97-AF65-F5344CB8AC3E}">
        <p14:creationId xmlns:p14="http://schemas.microsoft.com/office/powerpoint/2010/main" val="4216427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églalap 1">
            <a:extLst>
              <a:ext uri="{FF2B5EF4-FFF2-40B4-BE49-F238E27FC236}">
                <a16:creationId xmlns:a16="http://schemas.microsoft.com/office/drawing/2014/main" id="{484E71F5-3E85-47D4-BCA4-53B219969C4F}"/>
              </a:ext>
            </a:extLst>
          </p:cNvPr>
          <p:cNvSpPr/>
          <p:nvPr/>
        </p:nvSpPr>
        <p:spPr>
          <a:xfrm>
            <a:off x="772722" y="933117"/>
            <a:ext cx="5534621" cy="4799737"/>
          </a:xfrm>
          <a:prstGeom prst="rect">
            <a:avLst/>
          </a:prstGeom>
          <a:solidFill>
            <a:srgbClr val="FFFFFF"/>
          </a:solidFill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cxnSp>
        <p:nvCxnSpPr>
          <p:cNvPr id="4" name="Egyenes összekötő 3">
            <a:extLst>
              <a:ext uri="{FF2B5EF4-FFF2-40B4-BE49-F238E27FC236}">
                <a16:creationId xmlns:a16="http://schemas.microsoft.com/office/drawing/2014/main" id="{D94F80BD-09A0-40E9-902B-B17B73D75A64}"/>
              </a:ext>
            </a:extLst>
          </p:cNvPr>
          <p:cNvCxnSpPr>
            <a:stCxn id="2" idx="0"/>
            <a:endCxn id="2" idx="2"/>
          </p:cNvCxnSpPr>
          <p:nvPr/>
        </p:nvCxnSpPr>
        <p:spPr>
          <a:xfrm>
            <a:off x="3540032" y="933117"/>
            <a:ext cx="0" cy="4799737"/>
          </a:xfrm>
          <a:prstGeom prst="line">
            <a:avLst/>
          </a:prstGeom>
          <a:ln w="381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Egyenes összekötő 5">
            <a:extLst>
              <a:ext uri="{FF2B5EF4-FFF2-40B4-BE49-F238E27FC236}">
                <a16:creationId xmlns:a16="http://schemas.microsoft.com/office/drawing/2014/main" id="{22DEAF45-015A-4667-BEF5-A374E41C8AC3}"/>
              </a:ext>
            </a:extLst>
          </p:cNvPr>
          <p:cNvCxnSpPr>
            <a:stCxn id="2" idx="1"/>
            <a:endCxn id="2" idx="3"/>
          </p:cNvCxnSpPr>
          <p:nvPr/>
        </p:nvCxnSpPr>
        <p:spPr>
          <a:xfrm>
            <a:off x="772722" y="3332985"/>
            <a:ext cx="5534621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Csoportba foglalás 12">
            <a:extLst>
              <a:ext uri="{FF2B5EF4-FFF2-40B4-BE49-F238E27FC236}">
                <a16:creationId xmlns:a16="http://schemas.microsoft.com/office/drawing/2014/main" id="{6E5024BD-21E4-47A4-BDCA-5972AB5C17D1}"/>
              </a:ext>
            </a:extLst>
          </p:cNvPr>
          <p:cNvGrpSpPr/>
          <p:nvPr/>
        </p:nvGrpSpPr>
        <p:grpSpPr>
          <a:xfrm>
            <a:off x="3496567" y="2908609"/>
            <a:ext cx="956243" cy="464458"/>
            <a:chOff x="5821680" y="2632948"/>
            <a:chExt cx="1005840" cy="470932"/>
          </a:xfrm>
        </p:grpSpPr>
        <p:sp>
          <p:nvSpPr>
            <p:cNvPr id="10" name="Ellipszis 9">
              <a:extLst>
                <a:ext uri="{FF2B5EF4-FFF2-40B4-BE49-F238E27FC236}">
                  <a16:creationId xmlns:a16="http://schemas.microsoft.com/office/drawing/2014/main" id="{DD2A8FC3-16E3-46A9-BA84-476F853EE4EA}"/>
                </a:ext>
              </a:extLst>
            </p:cNvPr>
            <p:cNvSpPr/>
            <p:nvPr/>
          </p:nvSpPr>
          <p:spPr>
            <a:xfrm flipH="1">
              <a:off x="5821680" y="3022600"/>
              <a:ext cx="91440" cy="81280"/>
            </a:xfrm>
            <a:prstGeom prst="ellips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12" name="Szövegdoboz 11">
              <a:extLst>
                <a:ext uri="{FF2B5EF4-FFF2-40B4-BE49-F238E27FC236}">
                  <a16:creationId xmlns:a16="http://schemas.microsoft.com/office/drawing/2014/main" id="{95B7A758-0E17-4E28-B5D3-157B54968A13}"/>
                </a:ext>
              </a:extLst>
            </p:cNvPr>
            <p:cNvSpPr txBox="1"/>
            <p:nvPr/>
          </p:nvSpPr>
          <p:spPr>
            <a:xfrm>
              <a:off x="5882640" y="2632948"/>
              <a:ext cx="9448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b="1" dirty="0">
                  <a:solidFill>
                    <a:srgbClr val="000000"/>
                  </a:solidFill>
                </a:rPr>
                <a:t>(0, 0)</a:t>
              </a:r>
            </a:p>
          </p:txBody>
        </p:sp>
      </p:grpSp>
      <p:grpSp>
        <p:nvGrpSpPr>
          <p:cNvPr id="15" name="Csoportba foglalás 14">
            <a:extLst>
              <a:ext uri="{FF2B5EF4-FFF2-40B4-BE49-F238E27FC236}">
                <a16:creationId xmlns:a16="http://schemas.microsoft.com/office/drawing/2014/main" id="{4FF61FF6-FC95-4674-B5A0-44AD196C4759}"/>
              </a:ext>
            </a:extLst>
          </p:cNvPr>
          <p:cNvGrpSpPr/>
          <p:nvPr/>
        </p:nvGrpSpPr>
        <p:grpSpPr>
          <a:xfrm>
            <a:off x="6263877" y="5630146"/>
            <a:ext cx="1081803" cy="364255"/>
            <a:chOff x="8732520" y="5392421"/>
            <a:chExt cx="1137912" cy="369332"/>
          </a:xfrm>
        </p:grpSpPr>
        <p:sp>
          <p:nvSpPr>
            <p:cNvPr id="11" name="Ellipszis 10">
              <a:extLst>
                <a:ext uri="{FF2B5EF4-FFF2-40B4-BE49-F238E27FC236}">
                  <a16:creationId xmlns:a16="http://schemas.microsoft.com/office/drawing/2014/main" id="{4DEC0225-D839-437E-8045-6E9896A2B3E0}"/>
                </a:ext>
              </a:extLst>
            </p:cNvPr>
            <p:cNvSpPr/>
            <p:nvPr/>
          </p:nvSpPr>
          <p:spPr>
            <a:xfrm flipH="1">
              <a:off x="8732520" y="5412740"/>
              <a:ext cx="91440" cy="81280"/>
            </a:xfrm>
            <a:prstGeom prst="ellips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14" name="Szövegdoboz 13">
              <a:extLst>
                <a:ext uri="{FF2B5EF4-FFF2-40B4-BE49-F238E27FC236}">
                  <a16:creationId xmlns:a16="http://schemas.microsoft.com/office/drawing/2014/main" id="{F1116157-603A-4342-89CA-A723829385FC}"/>
                </a:ext>
              </a:extLst>
            </p:cNvPr>
            <p:cNvSpPr txBox="1"/>
            <p:nvPr/>
          </p:nvSpPr>
          <p:spPr>
            <a:xfrm>
              <a:off x="8823960" y="5392421"/>
              <a:ext cx="10464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dirty="0"/>
                <a:t>(8, -8)</a:t>
              </a:r>
            </a:p>
          </p:txBody>
        </p:sp>
      </p:grpSp>
      <p:cxnSp>
        <p:nvCxnSpPr>
          <p:cNvPr id="17" name="Egyenes összekötő 16">
            <a:extLst>
              <a:ext uri="{FF2B5EF4-FFF2-40B4-BE49-F238E27FC236}">
                <a16:creationId xmlns:a16="http://schemas.microsoft.com/office/drawing/2014/main" id="{A04F7BA3-D127-4B84-A94E-C4BD2C25861D}"/>
              </a:ext>
            </a:extLst>
          </p:cNvPr>
          <p:cNvCxnSpPr/>
          <p:nvPr/>
        </p:nvCxnSpPr>
        <p:spPr>
          <a:xfrm>
            <a:off x="2124985" y="933117"/>
            <a:ext cx="0" cy="2419909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gyenes összekötő 17">
            <a:extLst>
              <a:ext uri="{FF2B5EF4-FFF2-40B4-BE49-F238E27FC236}">
                <a16:creationId xmlns:a16="http://schemas.microsoft.com/office/drawing/2014/main" id="{BF49F0E4-7AD7-4BD7-AEA6-F71FF0737A35}"/>
              </a:ext>
            </a:extLst>
          </p:cNvPr>
          <p:cNvCxnSpPr>
            <a:cxnSpLocks/>
          </p:cNvCxnSpPr>
          <p:nvPr/>
        </p:nvCxnSpPr>
        <p:spPr>
          <a:xfrm>
            <a:off x="772722" y="2143072"/>
            <a:ext cx="276731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gyenes összekötő 23">
            <a:extLst>
              <a:ext uri="{FF2B5EF4-FFF2-40B4-BE49-F238E27FC236}">
                <a16:creationId xmlns:a16="http://schemas.microsoft.com/office/drawing/2014/main" id="{C04D362F-68DA-4C08-B1CF-C4A4AEE473A9}"/>
              </a:ext>
            </a:extLst>
          </p:cNvPr>
          <p:cNvCxnSpPr>
            <a:cxnSpLocks/>
          </p:cNvCxnSpPr>
          <p:nvPr/>
        </p:nvCxnSpPr>
        <p:spPr>
          <a:xfrm>
            <a:off x="1429536" y="933117"/>
            <a:ext cx="0" cy="1209954"/>
          </a:xfrm>
          <a:prstGeom prst="line">
            <a:avLst/>
          </a:prstGeom>
          <a:solidFill>
            <a:srgbClr val="FFFFFF"/>
          </a:solidFill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6" name="Egyenes összekötő 25">
            <a:extLst>
              <a:ext uri="{FF2B5EF4-FFF2-40B4-BE49-F238E27FC236}">
                <a16:creationId xmlns:a16="http://schemas.microsoft.com/office/drawing/2014/main" id="{FB8B214A-41AA-46BF-85F3-B89254989F85}"/>
              </a:ext>
            </a:extLst>
          </p:cNvPr>
          <p:cNvCxnSpPr>
            <a:cxnSpLocks/>
          </p:cNvCxnSpPr>
          <p:nvPr/>
        </p:nvCxnSpPr>
        <p:spPr>
          <a:xfrm>
            <a:off x="753405" y="1538094"/>
            <a:ext cx="1371579" cy="0"/>
          </a:xfrm>
          <a:prstGeom prst="line">
            <a:avLst/>
          </a:prstGeom>
          <a:solidFill>
            <a:srgbClr val="FFFFFF"/>
          </a:solidFill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1" name="Egyenes összekötő 30">
            <a:extLst>
              <a:ext uri="{FF2B5EF4-FFF2-40B4-BE49-F238E27FC236}">
                <a16:creationId xmlns:a16="http://schemas.microsoft.com/office/drawing/2014/main" id="{933821DC-94B1-4D62-818F-9167F2FE85AB}"/>
              </a:ext>
            </a:extLst>
          </p:cNvPr>
          <p:cNvCxnSpPr>
            <a:cxnSpLocks/>
          </p:cNvCxnSpPr>
          <p:nvPr/>
        </p:nvCxnSpPr>
        <p:spPr>
          <a:xfrm>
            <a:off x="1105958" y="933117"/>
            <a:ext cx="0" cy="604977"/>
          </a:xfrm>
          <a:prstGeom prst="line">
            <a:avLst/>
          </a:prstGeom>
          <a:solidFill>
            <a:srgbClr val="FFFFFF"/>
          </a:solidFill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3" name="Egyenes összekötő 32">
            <a:extLst>
              <a:ext uri="{FF2B5EF4-FFF2-40B4-BE49-F238E27FC236}">
                <a16:creationId xmlns:a16="http://schemas.microsoft.com/office/drawing/2014/main" id="{B4D28D20-F98C-47A3-BD7C-4CBD97B82F8C}"/>
              </a:ext>
            </a:extLst>
          </p:cNvPr>
          <p:cNvCxnSpPr>
            <a:cxnSpLocks/>
          </p:cNvCxnSpPr>
          <p:nvPr/>
        </p:nvCxnSpPr>
        <p:spPr>
          <a:xfrm>
            <a:off x="772722" y="1245509"/>
            <a:ext cx="656813" cy="0"/>
          </a:xfrm>
          <a:prstGeom prst="line">
            <a:avLst/>
          </a:prstGeom>
          <a:solidFill>
            <a:srgbClr val="FFFFFF"/>
          </a:solidFill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43" name="Csoportba foglalás 42">
            <a:extLst>
              <a:ext uri="{FF2B5EF4-FFF2-40B4-BE49-F238E27FC236}">
                <a16:creationId xmlns:a16="http://schemas.microsoft.com/office/drawing/2014/main" id="{FCD674C2-DCFA-4193-97C9-54D32AEB31A3}"/>
              </a:ext>
            </a:extLst>
          </p:cNvPr>
          <p:cNvGrpSpPr/>
          <p:nvPr/>
        </p:nvGrpSpPr>
        <p:grpSpPr>
          <a:xfrm>
            <a:off x="2086351" y="2102989"/>
            <a:ext cx="898289" cy="468289"/>
            <a:chOff x="2086351" y="2102989"/>
            <a:chExt cx="898289" cy="468289"/>
          </a:xfrm>
        </p:grpSpPr>
        <p:sp>
          <p:nvSpPr>
            <p:cNvPr id="38" name="Ellipszis 37">
              <a:extLst>
                <a:ext uri="{FF2B5EF4-FFF2-40B4-BE49-F238E27FC236}">
                  <a16:creationId xmlns:a16="http://schemas.microsoft.com/office/drawing/2014/main" id="{FF1A92C8-3019-48E1-A8A7-A19A8DEFBC56}"/>
                </a:ext>
              </a:extLst>
            </p:cNvPr>
            <p:cNvSpPr/>
            <p:nvPr/>
          </p:nvSpPr>
          <p:spPr>
            <a:xfrm flipH="1">
              <a:off x="2086351" y="2102989"/>
              <a:ext cx="86931" cy="80163"/>
            </a:xfrm>
            <a:prstGeom prst="ellips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42" name="Szövegdoboz 41">
              <a:extLst>
                <a:ext uri="{FF2B5EF4-FFF2-40B4-BE49-F238E27FC236}">
                  <a16:creationId xmlns:a16="http://schemas.microsoft.com/office/drawing/2014/main" id="{EFB27B97-0182-49DE-B2FB-08880C0A6A60}"/>
                </a:ext>
              </a:extLst>
            </p:cNvPr>
            <p:cNvSpPr txBox="1"/>
            <p:nvPr/>
          </p:nvSpPr>
          <p:spPr>
            <a:xfrm>
              <a:off x="2086351" y="2201946"/>
              <a:ext cx="8982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b="1" dirty="0">
                  <a:solidFill>
                    <a:srgbClr val="000000"/>
                  </a:solidFill>
                </a:rPr>
                <a:t>(-4, 4)</a:t>
              </a:r>
            </a:p>
          </p:txBody>
        </p:sp>
      </p:grpSp>
      <p:grpSp>
        <p:nvGrpSpPr>
          <p:cNvPr id="45" name="Csoportba foglalás 44">
            <a:extLst>
              <a:ext uri="{FF2B5EF4-FFF2-40B4-BE49-F238E27FC236}">
                <a16:creationId xmlns:a16="http://schemas.microsoft.com/office/drawing/2014/main" id="{F0FFDE48-FCED-455D-833F-F88E8390BC7D}"/>
              </a:ext>
            </a:extLst>
          </p:cNvPr>
          <p:cNvGrpSpPr/>
          <p:nvPr/>
        </p:nvGrpSpPr>
        <p:grpSpPr>
          <a:xfrm>
            <a:off x="1395728" y="1487992"/>
            <a:ext cx="1051403" cy="444806"/>
            <a:chOff x="1395728" y="1487992"/>
            <a:chExt cx="1051403" cy="444806"/>
          </a:xfrm>
        </p:grpSpPr>
        <p:sp>
          <p:nvSpPr>
            <p:cNvPr id="39" name="Ellipszis 38">
              <a:extLst>
                <a:ext uri="{FF2B5EF4-FFF2-40B4-BE49-F238E27FC236}">
                  <a16:creationId xmlns:a16="http://schemas.microsoft.com/office/drawing/2014/main" id="{D3C24216-CEE3-4297-A1BE-25B31DE048ED}"/>
                </a:ext>
              </a:extLst>
            </p:cNvPr>
            <p:cNvSpPr/>
            <p:nvPr/>
          </p:nvSpPr>
          <p:spPr>
            <a:xfrm flipH="1">
              <a:off x="1395728" y="1487992"/>
              <a:ext cx="86931" cy="80163"/>
            </a:xfrm>
            <a:prstGeom prst="ellips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44" name="Szövegdoboz 43">
              <a:extLst>
                <a:ext uri="{FF2B5EF4-FFF2-40B4-BE49-F238E27FC236}">
                  <a16:creationId xmlns:a16="http://schemas.microsoft.com/office/drawing/2014/main" id="{F7A90BBD-8AA0-4484-91B3-995E45401850}"/>
                </a:ext>
              </a:extLst>
            </p:cNvPr>
            <p:cNvSpPr txBox="1"/>
            <p:nvPr/>
          </p:nvSpPr>
          <p:spPr>
            <a:xfrm>
              <a:off x="1395728" y="1563466"/>
              <a:ext cx="10514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b="1" dirty="0">
                  <a:solidFill>
                    <a:srgbClr val="000000"/>
                  </a:solidFill>
                </a:rPr>
                <a:t>(-6, 6)</a:t>
              </a:r>
            </a:p>
          </p:txBody>
        </p:sp>
      </p:grpSp>
      <p:grpSp>
        <p:nvGrpSpPr>
          <p:cNvPr id="48" name="Csoportba foglalás 47">
            <a:extLst>
              <a:ext uri="{FF2B5EF4-FFF2-40B4-BE49-F238E27FC236}">
                <a16:creationId xmlns:a16="http://schemas.microsoft.com/office/drawing/2014/main" id="{590EBBFA-2F3E-49F2-9F0F-151E22684761}"/>
              </a:ext>
            </a:extLst>
          </p:cNvPr>
          <p:cNvGrpSpPr/>
          <p:nvPr/>
        </p:nvGrpSpPr>
        <p:grpSpPr>
          <a:xfrm>
            <a:off x="554926" y="600713"/>
            <a:ext cx="852878" cy="455628"/>
            <a:chOff x="476415" y="497524"/>
            <a:chExt cx="852878" cy="455628"/>
          </a:xfrm>
        </p:grpSpPr>
        <p:sp>
          <p:nvSpPr>
            <p:cNvPr id="46" name="Ellipszis 45">
              <a:extLst>
                <a:ext uri="{FF2B5EF4-FFF2-40B4-BE49-F238E27FC236}">
                  <a16:creationId xmlns:a16="http://schemas.microsoft.com/office/drawing/2014/main" id="{C6A6A69C-DF00-4B79-9F67-E5BCAED6ED7B}"/>
                </a:ext>
              </a:extLst>
            </p:cNvPr>
            <p:cNvSpPr/>
            <p:nvPr/>
          </p:nvSpPr>
          <p:spPr>
            <a:xfrm flipH="1">
              <a:off x="754378" y="872989"/>
              <a:ext cx="86931" cy="80163"/>
            </a:xfrm>
            <a:prstGeom prst="ellips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47" name="Szövegdoboz 46">
              <a:extLst>
                <a:ext uri="{FF2B5EF4-FFF2-40B4-BE49-F238E27FC236}">
                  <a16:creationId xmlns:a16="http://schemas.microsoft.com/office/drawing/2014/main" id="{13F61F5A-A33E-4667-B91D-AFD7AB70369C}"/>
                </a:ext>
              </a:extLst>
            </p:cNvPr>
            <p:cNvSpPr txBox="1"/>
            <p:nvPr/>
          </p:nvSpPr>
          <p:spPr>
            <a:xfrm>
              <a:off x="476415" y="497524"/>
              <a:ext cx="8528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dirty="0"/>
                <a:t>(-8, 8)</a:t>
              </a:r>
            </a:p>
          </p:txBody>
        </p:sp>
      </p:grpSp>
      <p:grpSp>
        <p:nvGrpSpPr>
          <p:cNvPr id="178" name="Csoportba foglalás 177">
            <a:extLst>
              <a:ext uri="{FF2B5EF4-FFF2-40B4-BE49-F238E27FC236}">
                <a16:creationId xmlns:a16="http://schemas.microsoft.com/office/drawing/2014/main" id="{408CE9FD-4C1F-49E0-B1CB-094825EB978B}"/>
              </a:ext>
            </a:extLst>
          </p:cNvPr>
          <p:cNvGrpSpPr/>
          <p:nvPr/>
        </p:nvGrpSpPr>
        <p:grpSpPr>
          <a:xfrm>
            <a:off x="1064908" y="953157"/>
            <a:ext cx="911554" cy="369332"/>
            <a:chOff x="1064908" y="953157"/>
            <a:chExt cx="911554" cy="369332"/>
          </a:xfrm>
        </p:grpSpPr>
        <p:sp>
          <p:nvSpPr>
            <p:cNvPr id="40" name="Ellipszis 39">
              <a:extLst>
                <a:ext uri="{FF2B5EF4-FFF2-40B4-BE49-F238E27FC236}">
                  <a16:creationId xmlns:a16="http://schemas.microsoft.com/office/drawing/2014/main" id="{1D698DD6-10F4-4ED4-901A-05ACBC552228}"/>
                </a:ext>
              </a:extLst>
            </p:cNvPr>
            <p:cNvSpPr/>
            <p:nvPr/>
          </p:nvSpPr>
          <p:spPr>
            <a:xfrm flipH="1">
              <a:off x="1064908" y="1197814"/>
              <a:ext cx="86931" cy="80163"/>
            </a:xfrm>
            <a:prstGeom prst="ellips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50" name="Szövegdoboz 49">
              <a:extLst>
                <a:ext uri="{FF2B5EF4-FFF2-40B4-BE49-F238E27FC236}">
                  <a16:creationId xmlns:a16="http://schemas.microsoft.com/office/drawing/2014/main" id="{12A0C22C-70ED-403E-BD90-BF97337CF122}"/>
                </a:ext>
              </a:extLst>
            </p:cNvPr>
            <p:cNvSpPr txBox="1"/>
            <p:nvPr/>
          </p:nvSpPr>
          <p:spPr>
            <a:xfrm>
              <a:off x="1115282" y="953157"/>
              <a:ext cx="8611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b="1" dirty="0">
                  <a:solidFill>
                    <a:srgbClr val="FF0000"/>
                  </a:solidFill>
                </a:rPr>
                <a:t>(-7, 7)</a:t>
              </a:r>
            </a:p>
          </p:txBody>
        </p:sp>
      </p:grpSp>
      <p:sp>
        <p:nvSpPr>
          <p:cNvPr id="56" name="Ellipszis 55">
            <a:extLst>
              <a:ext uri="{FF2B5EF4-FFF2-40B4-BE49-F238E27FC236}">
                <a16:creationId xmlns:a16="http://schemas.microsoft.com/office/drawing/2014/main" id="{BF3E889F-C39E-446B-B496-FD5477DE7A7C}"/>
              </a:ext>
            </a:extLst>
          </p:cNvPr>
          <p:cNvSpPr/>
          <p:nvPr/>
        </p:nvSpPr>
        <p:spPr>
          <a:xfrm>
            <a:off x="10231886" y="542548"/>
            <a:ext cx="530578" cy="541867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3600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  <p:cxnSp>
        <p:nvCxnSpPr>
          <p:cNvPr id="57" name="Egyenes összekötő nyíllal 56">
            <a:extLst>
              <a:ext uri="{FF2B5EF4-FFF2-40B4-BE49-F238E27FC236}">
                <a16:creationId xmlns:a16="http://schemas.microsoft.com/office/drawing/2014/main" id="{1F3F98A9-6673-4A74-8417-BF1643FCA36A}"/>
              </a:ext>
            </a:extLst>
          </p:cNvPr>
          <p:cNvCxnSpPr>
            <a:cxnSpLocks/>
            <a:endCxn id="63" idx="1"/>
          </p:cNvCxnSpPr>
          <p:nvPr/>
        </p:nvCxnSpPr>
        <p:spPr>
          <a:xfrm>
            <a:off x="10745948" y="787558"/>
            <a:ext cx="683995" cy="173095"/>
          </a:xfrm>
          <a:prstGeom prst="straightConnector1">
            <a:avLst/>
          </a:prstGeom>
          <a:ln w="38100">
            <a:solidFill>
              <a:schemeClr val="tx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Egyenes összekötő nyíllal 57">
            <a:extLst>
              <a:ext uri="{FF2B5EF4-FFF2-40B4-BE49-F238E27FC236}">
                <a16:creationId xmlns:a16="http://schemas.microsoft.com/office/drawing/2014/main" id="{ECE0EE13-A653-481B-B7A3-630B4FE04550}"/>
              </a:ext>
            </a:extLst>
          </p:cNvPr>
          <p:cNvCxnSpPr>
            <a:cxnSpLocks/>
            <a:stCxn id="56" idx="2"/>
            <a:endCxn id="55" idx="7"/>
          </p:cNvCxnSpPr>
          <p:nvPr/>
        </p:nvCxnSpPr>
        <p:spPr>
          <a:xfrm flipH="1">
            <a:off x="9539233" y="813482"/>
            <a:ext cx="692653" cy="550152"/>
          </a:xfrm>
          <a:prstGeom prst="straightConnector1">
            <a:avLst/>
          </a:prstGeom>
          <a:ln w="38100">
            <a:solidFill>
              <a:schemeClr val="tx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Egyenes összekötő nyíllal 58">
            <a:extLst>
              <a:ext uri="{FF2B5EF4-FFF2-40B4-BE49-F238E27FC236}">
                <a16:creationId xmlns:a16="http://schemas.microsoft.com/office/drawing/2014/main" id="{746D02F4-73A9-45ED-B42C-F636B6040CA3}"/>
              </a:ext>
            </a:extLst>
          </p:cNvPr>
          <p:cNvCxnSpPr>
            <a:cxnSpLocks/>
            <a:endCxn id="62" idx="0"/>
          </p:cNvCxnSpPr>
          <p:nvPr/>
        </p:nvCxnSpPr>
        <p:spPr>
          <a:xfrm flipH="1">
            <a:off x="10280156" y="1025512"/>
            <a:ext cx="158444" cy="548726"/>
          </a:xfrm>
          <a:prstGeom prst="straightConnector1">
            <a:avLst/>
          </a:prstGeom>
          <a:ln w="38100">
            <a:solidFill>
              <a:schemeClr val="tx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Egyenes összekötő nyíllal 59">
            <a:extLst>
              <a:ext uri="{FF2B5EF4-FFF2-40B4-BE49-F238E27FC236}">
                <a16:creationId xmlns:a16="http://schemas.microsoft.com/office/drawing/2014/main" id="{82284785-1D85-4E8A-BCC0-44E3813D5924}"/>
              </a:ext>
            </a:extLst>
          </p:cNvPr>
          <p:cNvCxnSpPr>
            <a:cxnSpLocks/>
            <a:endCxn id="61" idx="1"/>
          </p:cNvCxnSpPr>
          <p:nvPr/>
        </p:nvCxnSpPr>
        <p:spPr>
          <a:xfrm>
            <a:off x="10667591" y="966322"/>
            <a:ext cx="202174" cy="524385"/>
          </a:xfrm>
          <a:prstGeom prst="straightConnector1">
            <a:avLst/>
          </a:prstGeom>
          <a:ln w="38100">
            <a:solidFill>
              <a:schemeClr val="tx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Ellipszis 60">
            <a:extLst>
              <a:ext uri="{FF2B5EF4-FFF2-40B4-BE49-F238E27FC236}">
                <a16:creationId xmlns:a16="http://schemas.microsoft.com/office/drawing/2014/main" id="{84AF28B2-05F4-45EC-AE49-2FA70D6FEAC8}"/>
              </a:ext>
            </a:extLst>
          </p:cNvPr>
          <p:cNvSpPr/>
          <p:nvPr/>
        </p:nvSpPr>
        <p:spPr>
          <a:xfrm>
            <a:off x="10792064" y="1411352"/>
            <a:ext cx="530578" cy="541867"/>
          </a:xfrm>
          <a:prstGeom prst="ellipse">
            <a:avLst/>
          </a:prstGeom>
          <a:solidFill>
            <a:srgbClr val="0070C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C</a:t>
            </a:r>
            <a:endParaRPr lang="hu-HU" sz="3600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62" name="Ellipszis 61">
            <a:extLst>
              <a:ext uri="{FF2B5EF4-FFF2-40B4-BE49-F238E27FC236}">
                <a16:creationId xmlns:a16="http://schemas.microsoft.com/office/drawing/2014/main" id="{A644B542-AF87-44E8-84B7-BD08DEDA6BCB}"/>
              </a:ext>
            </a:extLst>
          </p:cNvPr>
          <p:cNvSpPr/>
          <p:nvPr/>
        </p:nvSpPr>
        <p:spPr>
          <a:xfrm>
            <a:off x="10014867" y="1574238"/>
            <a:ext cx="530578" cy="541867"/>
          </a:xfrm>
          <a:prstGeom prst="ellipse">
            <a:avLst/>
          </a:prstGeom>
          <a:solidFill>
            <a:srgbClr val="0070C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B</a:t>
            </a:r>
            <a:endParaRPr lang="hu-HU" sz="3600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63" name="Ellipszis 62">
            <a:extLst>
              <a:ext uri="{FF2B5EF4-FFF2-40B4-BE49-F238E27FC236}">
                <a16:creationId xmlns:a16="http://schemas.microsoft.com/office/drawing/2014/main" id="{29845440-FF3A-4524-8F5C-33F1A8A51504}"/>
              </a:ext>
            </a:extLst>
          </p:cNvPr>
          <p:cNvSpPr/>
          <p:nvPr/>
        </p:nvSpPr>
        <p:spPr>
          <a:xfrm>
            <a:off x="11352242" y="881298"/>
            <a:ext cx="530578" cy="541867"/>
          </a:xfrm>
          <a:prstGeom prst="ellipse">
            <a:avLst/>
          </a:prstGeom>
          <a:solidFill>
            <a:srgbClr val="0070C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36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D</a:t>
            </a:r>
          </a:p>
        </p:txBody>
      </p:sp>
      <p:cxnSp>
        <p:nvCxnSpPr>
          <p:cNvPr id="51" name="Egyenes összekötő nyíllal 50">
            <a:extLst>
              <a:ext uri="{FF2B5EF4-FFF2-40B4-BE49-F238E27FC236}">
                <a16:creationId xmlns:a16="http://schemas.microsoft.com/office/drawing/2014/main" id="{2A5215B1-880B-47B9-BEDC-2BA574749A7B}"/>
              </a:ext>
            </a:extLst>
          </p:cNvPr>
          <p:cNvCxnSpPr>
            <a:cxnSpLocks/>
            <a:stCxn id="55" idx="6"/>
            <a:endCxn id="67" idx="0"/>
          </p:cNvCxnSpPr>
          <p:nvPr/>
        </p:nvCxnSpPr>
        <p:spPr>
          <a:xfrm>
            <a:off x="9616934" y="1555213"/>
            <a:ext cx="580821" cy="1016065"/>
          </a:xfrm>
          <a:prstGeom prst="straightConnector1">
            <a:avLst/>
          </a:prstGeom>
          <a:ln w="38100">
            <a:solidFill>
              <a:schemeClr val="tx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Ellipszis 51">
            <a:extLst>
              <a:ext uri="{FF2B5EF4-FFF2-40B4-BE49-F238E27FC236}">
                <a16:creationId xmlns:a16="http://schemas.microsoft.com/office/drawing/2014/main" id="{726D36E0-2293-4315-9BC4-BD79701C2BE7}"/>
              </a:ext>
            </a:extLst>
          </p:cNvPr>
          <p:cNvSpPr/>
          <p:nvPr/>
        </p:nvSpPr>
        <p:spPr>
          <a:xfrm>
            <a:off x="9309538" y="2635896"/>
            <a:ext cx="530578" cy="541867"/>
          </a:xfrm>
          <a:prstGeom prst="ellipse">
            <a:avLst/>
          </a:prstGeom>
          <a:solidFill>
            <a:srgbClr val="00B05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G</a:t>
            </a:r>
            <a:endParaRPr lang="hu-HU" sz="3600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54" name="Ellipszis 53">
            <a:extLst>
              <a:ext uri="{FF2B5EF4-FFF2-40B4-BE49-F238E27FC236}">
                <a16:creationId xmlns:a16="http://schemas.microsoft.com/office/drawing/2014/main" id="{9B5A246D-8A84-465D-83A7-C044F07396A4}"/>
              </a:ext>
            </a:extLst>
          </p:cNvPr>
          <p:cNvSpPr/>
          <p:nvPr/>
        </p:nvSpPr>
        <p:spPr>
          <a:xfrm>
            <a:off x="8573084" y="2635897"/>
            <a:ext cx="530578" cy="541867"/>
          </a:xfrm>
          <a:prstGeom prst="ellipse">
            <a:avLst/>
          </a:prstGeom>
          <a:solidFill>
            <a:srgbClr val="00B05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F</a:t>
            </a:r>
            <a:endParaRPr lang="hu-HU" sz="3600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55" name="Ellipszis 54">
            <a:extLst>
              <a:ext uri="{FF2B5EF4-FFF2-40B4-BE49-F238E27FC236}">
                <a16:creationId xmlns:a16="http://schemas.microsoft.com/office/drawing/2014/main" id="{AD223D8A-7501-4890-AEFA-35CFB295BA57}"/>
              </a:ext>
            </a:extLst>
          </p:cNvPr>
          <p:cNvSpPr/>
          <p:nvPr/>
        </p:nvSpPr>
        <p:spPr>
          <a:xfrm>
            <a:off x="9086356" y="1284279"/>
            <a:ext cx="530578" cy="541867"/>
          </a:xfrm>
          <a:prstGeom prst="ellipse">
            <a:avLst/>
          </a:prstGeom>
          <a:solidFill>
            <a:srgbClr val="0070C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36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A</a:t>
            </a:r>
          </a:p>
        </p:txBody>
      </p:sp>
      <p:cxnSp>
        <p:nvCxnSpPr>
          <p:cNvPr id="64" name="Egyenes összekötő nyíllal 63">
            <a:extLst>
              <a:ext uri="{FF2B5EF4-FFF2-40B4-BE49-F238E27FC236}">
                <a16:creationId xmlns:a16="http://schemas.microsoft.com/office/drawing/2014/main" id="{7A9A598A-5657-405C-817C-D748FFD6DD94}"/>
              </a:ext>
            </a:extLst>
          </p:cNvPr>
          <p:cNvCxnSpPr>
            <a:cxnSpLocks/>
            <a:stCxn id="55" idx="3"/>
            <a:endCxn id="53" idx="0"/>
          </p:cNvCxnSpPr>
          <p:nvPr/>
        </p:nvCxnSpPr>
        <p:spPr>
          <a:xfrm flipH="1">
            <a:off x="8131921" y="1746791"/>
            <a:ext cx="1032136" cy="824595"/>
          </a:xfrm>
          <a:prstGeom prst="straightConnector1">
            <a:avLst/>
          </a:prstGeom>
          <a:ln w="38100">
            <a:solidFill>
              <a:schemeClr val="tx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Egyenes összekötő nyíllal 64">
            <a:extLst>
              <a:ext uri="{FF2B5EF4-FFF2-40B4-BE49-F238E27FC236}">
                <a16:creationId xmlns:a16="http://schemas.microsoft.com/office/drawing/2014/main" id="{93481E27-6D97-43F1-8AEA-68FB2B6F0304}"/>
              </a:ext>
            </a:extLst>
          </p:cNvPr>
          <p:cNvCxnSpPr>
            <a:cxnSpLocks/>
            <a:stCxn id="55" idx="4"/>
            <a:endCxn id="54" idx="0"/>
          </p:cNvCxnSpPr>
          <p:nvPr/>
        </p:nvCxnSpPr>
        <p:spPr>
          <a:xfrm flipH="1">
            <a:off x="8838373" y="1826146"/>
            <a:ext cx="513272" cy="809751"/>
          </a:xfrm>
          <a:prstGeom prst="straightConnector1">
            <a:avLst/>
          </a:prstGeom>
          <a:ln w="38100">
            <a:solidFill>
              <a:schemeClr val="tx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Egyenes összekötő nyíllal 65">
            <a:extLst>
              <a:ext uri="{FF2B5EF4-FFF2-40B4-BE49-F238E27FC236}">
                <a16:creationId xmlns:a16="http://schemas.microsoft.com/office/drawing/2014/main" id="{D013D8FC-0795-4F47-A95A-185645FBB0FC}"/>
              </a:ext>
            </a:extLst>
          </p:cNvPr>
          <p:cNvCxnSpPr>
            <a:cxnSpLocks/>
            <a:stCxn id="55" idx="5"/>
            <a:endCxn id="52" idx="0"/>
          </p:cNvCxnSpPr>
          <p:nvPr/>
        </p:nvCxnSpPr>
        <p:spPr>
          <a:xfrm>
            <a:off x="9539233" y="1746791"/>
            <a:ext cx="35594" cy="889105"/>
          </a:xfrm>
          <a:prstGeom prst="straightConnector1">
            <a:avLst/>
          </a:prstGeom>
          <a:ln w="38100">
            <a:solidFill>
              <a:schemeClr val="tx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Ellipszis 66">
            <a:extLst>
              <a:ext uri="{FF2B5EF4-FFF2-40B4-BE49-F238E27FC236}">
                <a16:creationId xmlns:a16="http://schemas.microsoft.com/office/drawing/2014/main" id="{0CE6ED5B-273E-49CE-B5BD-FB0F305C5A51}"/>
              </a:ext>
            </a:extLst>
          </p:cNvPr>
          <p:cNvSpPr/>
          <p:nvPr/>
        </p:nvSpPr>
        <p:spPr>
          <a:xfrm>
            <a:off x="9932466" y="2571278"/>
            <a:ext cx="530578" cy="541867"/>
          </a:xfrm>
          <a:prstGeom prst="ellipse">
            <a:avLst/>
          </a:prstGeom>
          <a:solidFill>
            <a:srgbClr val="00B05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H</a:t>
            </a:r>
            <a:endParaRPr lang="hu-HU" sz="3600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53" name="Ellipszis 52">
            <a:extLst>
              <a:ext uri="{FF2B5EF4-FFF2-40B4-BE49-F238E27FC236}">
                <a16:creationId xmlns:a16="http://schemas.microsoft.com/office/drawing/2014/main" id="{491EC236-065F-42F5-A766-47EC71B17DE8}"/>
              </a:ext>
            </a:extLst>
          </p:cNvPr>
          <p:cNvSpPr/>
          <p:nvPr/>
        </p:nvSpPr>
        <p:spPr>
          <a:xfrm>
            <a:off x="7866634" y="2571386"/>
            <a:ext cx="530573" cy="541867"/>
          </a:xfrm>
          <a:prstGeom prst="ellipse">
            <a:avLst/>
          </a:prstGeom>
          <a:solidFill>
            <a:srgbClr val="00B05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E</a:t>
            </a:r>
            <a:endParaRPr lang="hu-HU" sz="3600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  <p:cxnSp>
        <p:nvCxnSpPr>
          <p:cNvPr id="68" name="Egyenes összekötő nyíllal 67">
            <a:extLst>
              <a:ext uri="{FF2B5EF4-FFF2-40B4-BE49-F238E27FC236}">
                <a16:creationId xmlns:a16="http://schemas.microsoft.com/office/drawing/2014/main" id="{E639DD7B-FAF9-44A3-8CE3-C6A13B980B21}"/>
              </a:ext>
            </a:extLst>
          </p:cNvPr>
          <p:cNvCxnSpPr>
            <a:cxnSpLocks/>
            <a:stCxn id="53" idx="2"/>
          </p:cNvCxnSpPr>
          <p:nvPr/>
        </p:nvCxnSpPr>
        <p:spPr>
          <a:xfrm flipH="1">
            <a:off x="7255361" y="2842320"/>
            <a:ext cx="611273" cy="978964"/>
          </a:xfrm>
          <a:prstGeom prst="straightConnector1">
            <a:avLst/>
          </a:prstGeom>
          <a:ln w="38100">
            <a:solidFill>
              <a:schemeClr val="tx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Egyenes összekötő nyíllal 68">
            <a:extLst>
              <a:ext uri="{FF2B5EF4-FFF2-40B4-BE49-F238E27FC236}">
                <a16:creationId xmlns:a16="http://schemas.microsoft.com/office/drawing/2014/main" id="{5C748E27-131A-4229-A7B8-5F251077E07D}"/>
              </a:ext>
            </a:extLst>
          </p:cNvPr>
          <p:cNvCxnSpPr>
            <a:cxnSpLocks/>
            <a:stCxn id="53" idx="3"/>
            <a:endCxn id="74" idx="0"/>
          </p:cNvCxnSpPr>
          <p:nvPr/>
        </p:nvCxnSpPr>
        <p:spPr>
          <a:xfrm>
            <a:off x="7944335" y="3033898"/>
            <a:ext cx="84276" cy="832808"/>
          </a:xfrm>
          <a:prstGeom prst="straightConnector1">
            <a:avLst/>
          </a:prstGeom>
          <a:ln w="38100">
            <a:solidFill>
              <a:schemeClr val="tx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Egyenes összekötő nyíllal 69">
            <a:extLst>
              <a:ext uri="{FF2B5EF4-FFF2-40B4-BE49-F238E27FC236}">
                <a16:creationId xmlns:a16="http://schemas.microsoft.com/office/drawing/2014/main" id="{F91AF1DB-A22E-4AAC-89AA-F9AE445CAE72}"/>
              </a:ext>
            </a:extLst>
          </p:cNvPr>
          <p:cNvCxnSpPr>
            <a:cxnSpLocks/>
            <a:stCxn id="53" idx="4"/>
            <a:endCxn id="73" idx="0"/>
          </p:cNvCxnSpPr>
          <p:nvPr/>
        </p:nvCxnSpPr>
        <p:spPr>
          <a:xfrm>
            <a:off x="8131921" y="3113253"/>
            <a:ext cx="515330" cy="623974"/>
          </a:xfrm>
          <a:prstGeom prst="straightConnector1">
            <a:avLst/>
          </a:prstGeom>
          <a:ln w="38100">
            <a:solidFill>
              <a:schemeClr val="tx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Egyenes összekötő nyíllal 70">
            <a:extLst>
              <a:ext uri="{FF2B5EF4-FFF2-40B4-BE49-F238E27FC236}">
                <a16:creationId xmlns:a16="http://schemas.microsoft.com/office/drawing/2014/main" id="{CC418E63-0570-48B0-95DC-71E5ABBCB753}"/>
              </a:ext>
            </a:extLst>
          </p:cNvPr>
          <p:cNvCxnSpPr>
            <a:cxnSpLocks/>
            <a:stCxn id="53" idx="5"/>
            <a:endCxn id="75" idx="0"/>
          </p:cNvCxnSpPr>
          <p:nvPr/>
        </p:nvCxnSpPr>
        <p:spPr>
          <a:xfrm>
            <a:off x="8319506" y="3033898"/>
            <a:ext cx="990035" cy="781605"/>
          </a:xfrm>
          <a:prstGeom prst="straightConnector1">
            <a:avLst/>
          </a:prstGeom>
          <a:ln w="38100">
            <a:solidFill>
              <a:schemeClr val="tx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Ellipszis 72">
            <a:extLst>
              <a:ext uri="{FF2B5EF4-FFF2-40B4-BE49-F238E27FC236}">
                <a16:creationId xmlns:a16="http://schemas.microsoft.com/office/drawing/2014/main" id="{1140393F-0676-426F-9D4B-5CB124DA990D}"/>
              </a:ext>
            </a:extLst>
          </p:cNvPr>
          <p:cNvSpPr/>
          <p:nvPr/>
        </p:nvSpPr>
        <p:spPr>
          <a:xfrm>
            <a:off x="8381964" y="3737227"/>
            <a:ext cx="530573" cy="541867"/>
          </a:xfrm>
          <a:prstGeom prst="ellipse">
            <a:avLst/>
          </a:prstGeom>
          <a:solidFill>
            <a:srgbClr val="CC0099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K</a:t>
            </a:r>
            <a:endParaRPr lang="hu-HU" sz="3600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74" name="Ellipszis 73">
            <a:extLst>
              <a:ext uri="{FF2B5EF4-FFF2-40B4-BE49-F238E27FC236}">
                <a16:creationId xmlns:a16="http://schemas.microsoft.com/office/drawing/2014/main" id="{5B0FC7E2-44FB-483A-86A3-3DDACD582F27}"/>
              </a:ext>
            </a:extLst>
          </p:cNvPr>
          <p:cNvSpPr/>
          <p:nvPr/>
        </p:nvSpPr>
        <p:spPr>
          <a:xfrm>
            <a:off x="7763324" y="3866706"/>
            <a:ext cx="530573" cy="541867"/>
          </a:xfrm>
          <a:prstGeom prst="ellipse">
            <a:avLst/>
          </a:prstGeom>
          <a:solidFill>
            <a:srgbClr val="CC0099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J</a:t>
            </a:r>
            <a:endParaRPr lang="hu-HU" sz="3600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75" name="Ellipszis 74">
            <a:extLst>
              <a:ext uri="{FF2B5EF4-FFF2-40B4-BE49-F238E27FC236}">
                <a16:creationId xmlns:a16="http://schemas.microsoft.com/office/drawing/2014/main" id="{7790B132-75F0-4827-9A01-098197F6BAD1}"/>
              </a:ext>
            </a:extLst>
          </p:cNvPr>
          <p:cNvSpPr/>
          <p:nvPr/>
        </p:nvSpPr>
        <p:spPr>
          <a:xfrm>
            <a:off x="9044254" y="3815503"/>
            <a:ext cx="530573" cy="541867"/>
          </a:xfrm>
          <a:prstGeom prst="ellipse">
            <a:avLst/>
          </a:prstGeom>
          <a:solidFill>
            <a:srgbClr val="CC0099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L</a:t>
            </a:r>
            <a:endParaRPr lang="hu-HU" sz="3600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72" name="Ellipszis 71">
            <a:extLst>
              <a:ext uri="{FF2B5EF4-FFF2-40B4-BE49-F238E27FC236}">
                <a16:creationId xmlns:a16="http://schemas.microsoft.com/office/drawing/2014/main" id="{492ADFFB-98BF-4A76-AFBF-FA2AEB06463D}"/>
              </a:ext>
            </a:extLst>
          </p:cNvPr>
          <p:cNvSpPr/>
          <p:nvPr/>
        </p:nvSpPr>
        <p:spPr>
          <a:xfrm>
            <a:off x="6922774" y="3869225"/>
            <a:ext cx="530573" cy="541867"/>
          </a:xfrm>
          <a:prstGeom prst="ellipse">
            <a:avLst/>
          </a:prstGeom>
          <a:solidFill>
            <a:srgbClr val="CC0099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I</a:t>
            </a:r>
            <a:endParaRPr lang="hu-HU" sz="3600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89" name="Szövegdoboz 88">
            <a:extLst>
              <a:ext uri="{FF2B5EF4-FFF2-40B4-BE49-F238E27FC236}">
                <a16:creationId xmlns:a16="http://schemas.microsoft.com/office/drawing/2014/main" id="{64AEFC49-46CF-4B1D-A991-87A774F585A4}"/>
              </a:ext>
            </a:extLst>
          </p:cNvPr>
          <p:cNvSpPr txBox="1"/>
          <p:nvPr/>
        </p:nvSpPr>
        <p:spPr>
          <a:xfrm>
            <a:off x="3190411" y="2912053"/>
            <a:ext cx="457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A</a:t>
            </a:r>
            <a:endParaRPr lang="hu-HU" b="1" dirty="0">
              <a:solidFill>
                <a:srgbClr val="0070C0"/>
              </a:solidFill>
            </a:endParaRPr>
          </a:p>
        </p:txBody>
      </p:sp>
      <p:sp>
        <p:nvSpPr>
          <p:cNvPr id="90" name="Szövegdoboz 89">
            <a:extLst>
              <a:ext uri="{FF2B5EF4-FFF2-40B4-BE49-F238E27FC236}">
                <a16:creationId xmlns:a16="http://schemas.microsoft.com/office/drawing/2014/main" id="{9B38D89C-579B-49EB-A354-576274D1AC62}"/>
              </a:ext>
            </a:extLst>
          </p:cNvPr>
          <p:cNvSpPr txBox="1"/>
          <p:nvPr/>
        </p:nvSpPr>
        <p:spPr>
          <a:xfrm>
            <a:off x="3097297" y="5352313"/>
            <a:ext cx="457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C</a:t>
            </a:r>
            <a:endParaRPr lang="hu-HU" b="1" dirty="0">
              <a:solidFill>
                <a:srgbClr val="0070C0"/>
              </a:solidFill>
            </a:endParaRPr>
          </a:p>
        </p:txBody>
      </p:sp>
      <p:sp>
        <p:nvSpPr>
          <p:cNvPr id="91" name="Szövegdoboz 90">
            <a:extLst>
              <a:ext uri="{FF2B5EF4-FFF2-40B4-BE49-F238E27FC236}">
                <a16:creationId xmlns:a16="http://schemas.microsoft.com/office/drawing/2014/main" id="{3514AA7A-1FEB-443A-B022-41AEE528E291}"/>
              </a:ext>
            </a:extLst>
          </p:cNvPr>
          <p:cNvSpPr txBox="1"/>
          <p:nvPr/>
        </p:nvSpPr>
        <p:spPr>
          <a:xfrm>
            <a:off x="5820627" y="5260814"/>
            <a:ext cx="457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D</a:t>
            </a:r>
            <a:endParaRPr lang="hu-HU" b="1" dirty="0">
              <a:solidFill>
                <a:srgbClr val="0070C0"/>
              </a:solidFill>
            </a:endParaRPr>
          </a:p>
        </p:txBody>
      </p:sp>
      <p:sp>
        <p:nvSpPr>
          <p:cNvPr id="92" name="Szövegdoboz 91">
            <a:extLst>
              <a:ext uri="{FF2B5EF4-FFF2-40B4-BE49-F238E27FC236}">
                <a16:creationId xmlns:a16="http://schemas.microsoft.com/office/drawing/2014/main" id="{1CA57FD1-3372-4558-855F-3B889FF2690F}"/>
              </a:ext>
            </a:extLst>
          </p:cNvPr>
          <p:cNvSpPr txBox="1"/>
          <p:nvPr/>
        </p:nvSpPr>
        <p:spPr>
          <a:xfrm>
            <a:off x="5943913" y="2932505"/>
            <a:ext cx="457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B</a:t>
            </a:r>
            <a:endParaRPr lang="hu-HU" b="1" dirty="0">
              <a:solidFill>
                <a:srgbClr val="0070C0"/>
              </a:solidFill>
            </a:endParaRPr>
          </a:p>
        </p:txBody>
      </p:sp>
      <p:sp>
        <p:nvSpPr>
          <p:cNvPr id="97" name="Szövegdoboz 96">
            <a:extLst>
              <a:ext uri="{FF2B5EF4-FFF2-40B4-BE49-F238E27FC236}">
                <a16:creationId xmlns:a16="http://schemas.microsoft.com/office/drawing/2014/main" id="{467D5562-E11D-438E-9FAB-7A088EAF9DCB}"/>
              </a:ext>
            </a:extLst>
          </p:cNvPr>
          <p:cNvSpPr txBox="1"/>
          <p:nvPr/>
        </p:nvSpPr>
        <p:spPr>
          <a:xfrm>
            <a:off x="3248637" y="1813820"/>
            <a:ext cx="457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F</a:t>
            </a:r>
            <a:endParaRPr lang="hu-HU" b="1" dirty="0">
              <a:solidFill>
                <a:srgbClr val="00B050"/>
              </a:solidFill>
            </a:endParaRPr>
          </a:p>
        </p:txBody>
      </p:sp>
      <p:sp>
        <p:nvSpPr>
          <p:cNvPr id="98" name="Szövegdoboz 97">
            <a:extLst>
              <a:ext uri="{FF2B5EF4-FFF2-40B4-BE49-F238E27FC236}">
                <a16:creationId xmlns:a16="http://schemas.microsoft.com/office/drawing/2014/main" id="{ADC4D6C1-110C-4151-96B4-81A82EBA82D8}"/>
              </a:ext>
            </a:extLst>
          </p:cNvPr>
          <p:cNvSpPr txBox="1"/>
          <p:nvPr/>
        </p:nvSpPr>
        <p:spPr>
          <a:xfrm>
            <a:off x="1866628" y="1771955"/>
            <a:ext cx="457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E</a:t>
            </a:r>
            <a:endParaRPr lang="hu-HU" b="1" dirty="0">
              <a:solidFill>
                <a:srgbClr val="00B050"/>
              </a:solidFill>
            </a:endParaRPr>
          </a:p>
        </p:txBody>
      </p:sp>
      <p:sp>
        <p:nvSpPr>
          <p:cNvPr id="103" name="Szövegdoboz 102">
            <a:extLst>
              <a:ext uri="{FF2B5EF4-FFF2-40B4-BE49-F238E27FC236}">
                <a16:creationId xmlns:a16="http://schemas.microsoft.com/office/drawing/2014/main" id="{812BDA06-6C96-4DE6-8869-5DC642502F6B}"/>
              </a:ext>
            </a:extLst>
          </p:cNvPr>
          <p:cNvSpPr txBox="1"/>
          <p:nvPr/>
        </p:nvSpPr>
        <p:spPr>
          <a:xfrm>
            <a:off x="2212305" y="2932505"/>
            <a:ext cx="457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H</a:t>
            </a:r>
            <a:endParaRPr lang="hu-HU" b="1" dirty="0">
              <a:solidFill>
                <a:srgbClr val="00B050"/>
              </a:solidFill>
            </a:endParaRPr>
          </a:p>
        </p:txBody>
      </p:sp>
      <p:sp>
        <p:nvSpPr>
          <p:cNvPr id="104" name="Szövegdoboz 103">
            <a:extLst>
              <a:ext uri="{FF2B5EF4-FFF2-40B4-BE49-F238E27FC236}">
                <a16:creationId xmlns:a16="http://schemas.microsoft.com/office/drawing/2014/main" id="{9913CBB7-D6EB-4254-8003-98F75F50F6FF}"/>
              </a:ext>
            </a:extLst>
          </p:cNvPr>
          <p:cNvSpPr txBox="1"/>
          <p:nvPr/>
        </p:nvSpPr>
        <p:spPr>
          <a:xfrm>
            <a:off x="1773033" y="2906831"/>
            <a:ext cx="457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G</a:t>
            </a:r>
            <a:endParaRPr lang="hu-HU" b="1" dirty="0">
              <a:solidFill>
                <a:srgbClr val="00B050"/>
              </a:solidFill>
            </a:endParaRPr>
          </a:p>
        </p:txBody>
      </p:sp>
      <p:sp>
        <p:nvSpPr>
          <p:cNvPr id="105" name="Szövegdoboz 104">
            <a:extLst>
              <a:ext uri="{FF2B5EF4-FFF2-40B4-BE49-F238E27FC236}">
                <a16:creationId xmlns:a16="http://schemas.microsoft.com/office/drawing/2014/main" id="{5804DE7A-3084-4335-882D-A6A49908F6BF}"/>
              </a:ext>
            </a:extLst>
          </p:cNvPr>
          <p:cNvSpPr txBox="1"/>
          <p:nvPr/>
        </p:nvSpPr>
        <p:spPr>
          <a:xfrm>
            <a:off x="1226968" y="1222358"/>
            <a:ext cx="195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C0099"/>
                </a:solidFill>
              </a:rPr>
              <a:t>I</a:t>
            </a:r>
            <a:endParaRPr lang="hu-HU" b="1" dirty="0">
              <a:solidFill>
                <a:srgbClr val="CC0099"/>
              </a:solidFill>
            </a:endParaRPr>
          </a:p>
        </p:txBody>
      </p:sp>
      <p:sp>
        <p:nvSpPr>
          <p:cNvPr id="106" name="Szövegdoboz 105">
            <a:extLst>
              <a:ext uri="{FF2B5EF4-FFF2-40B4-BE49-F238E27FC236}">
                <a16:creationId xmlns:a16="http://schemas.microsoft.com/office/drawing/2014/main" id="{387404EF-AD25-4964-8AE1-B84516EA7BA6}"/>
              </a:ext>
            </a:extLst>
          </p:cNvPr>
          <p:cNvSpPr txBox="1"/>
          <p:nvPr/>
        </p:nvSpPr>
        <p:spPr>
          <a:xfrm>
            <a:off x="1430779" y="1217297"/>
            <a:ext cx="235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C0099"/>
                </a:solidFill>
              </a:rPr>
              <a:t>J</a:t>
            </a:r>
            <a:endParaRPr lang="hu-HU" b="1" dirty="0">
              <a:solidFill>
                <a:srgbClr val="CC0099"/>
              </a:solidFill>
            </a:endParaRPr>
          </a:p>
        </p:txBody>
      </p:sp>
      <p:sp>
        <p:nvSpPr>
          <p:cNvPr id="107" name="Szövegdoboz 106">
            <a:extLst>
              <a:ext uri="{FF2B5EF4-FFF2-40B4-BE49-F238E27FC236}">
                <a16:creationId xmlns:a16="http://schemas.microsoft.com/office/drawing/2014/main" id="{0DDF2A1D-71AC-4D25-B213-527849C4FFBC}"/>
              </a:ext>
            </a:extLst>
          </p:cNvPr>
          <p:cNvSpPr txBox="1"/>
          <p:nvPr/>
        </p:nvSpPr>
        <p:spPr>
          <a:xfrm>
            <a:off x="1454115" y="1783760"/>
            <a:ext cx="457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C0099"/>
                </a:solidFill>
              </a:rPr>
              <a:t>L</a:t>
            </a:r>
            <a:endParaRPr lang="hu-HU" b="1" dirty="0">
              <a:solidFill>
                <a:srgbClr val="CC0099"/>
              </a:solidFill>
            </a:endParaRPr>
          </a:p>
        </p:txBody>
      </p:sp>
      <p:sp>
        <p:nvSpPr>
          <p:cNvPr id="108" name="Szövegdoboz 107">
            <a:extLst>
              <a:ext uri="{FF2B5EF4-FFF2-40B4-BE49-F238E27FC236}">
                <a16:creationId xmlns:a16="http://schemas.microsoft.com/office/drawing/2014/main" id="{27332522-17B1-4A27-BA9E-F2BB600BDFA6}"/>
              </a:ext>
            </a:extLst>
          </p:cNvPr>
          <p:cNvSpPr txBox="1"/>
          <p:nvPr/>
        </p:nvSpPr>
        <p:spPr>
          <a:xfrm>
            <a:off x="1137450" y="1807295"/>
            <a:ext cx="2772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C0099"/>
                </a:solidFill>
              </a:rPr>
              <a:t>K</a:t>
            </a:r>
            <a:endParaRPr lang="hu-HU" b="1" dirty="0">
              <a:solidFill>
                <a:srgbClr val="CC0099"/>
              </a:solidFill>
            </a:endParaRPr>
          </a:p>
        </p:txBody>
      </p:sp>
      <p:sp>
        <p:nvSpPr>
          <p:cNvPr id="151" name="Szövegdoboz 150">
            <a:extLst>
              <a:ext uri="{FF2B5EF4-FFF2-40B4-BE49-F238E27FC236}">
                <a16:creationId xmlns:a16="http://schemas.microsoft.com/office/drawing/2014/main" id="{F9A2CA85-F8FB-4C8A-9BCA-F8E723C963B2}"/>
              </a:ext>
            </a:extLst>
          </p:cNvPr>
          <p:cNvSpPr txBox="1"/>
          <p:nvPr/>
        </p:nvSpPr>
        <p:spPr>
          <a:xfrm>
            <a:off x="840826" y="953156"/>
            <a:ext cx="1030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M</a:t>
            </a:r>
            <a:endParaRPr lang="hu-HU" b="1" dirty="0">
              <a:solidFill>
                <a:srgbClr val="7030A0"/>
              </a:solidFill>
            </a:endParaRPr>
          </a:p>
        </p:txBody>
      </p:sp>
      <p:sp>
        <p:nvSpPr>
          <p:cNvPr id="152" name="Szövegdoboz 151">
            <a:extLst>
              <a:ext uri="{FF2B5EF4-FFF2-40B4-BE49-F238E27FC236}">
                <a16:creationId xmlns:a16="http://schemas.microsoft.com/office/drawing/2014/main" id="{922F47C6-E57C-493D-B92B-C4BB6EFF0AA4}"/>
              </a:ext>
            </a:extLst>
          </p:cNvPr>
          <p:cNvSpPr txBox="1"/>
          <p:nvPr/>
        </p:nvSpPr>
        <p:spPr>
          <a:xfrm>
            <a:off x="1172890" y="829179"/>
            <a:ext cx="379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N</a:t>
            </a:r>
            <a:endParaRPr lang="hu-HU" b="1" dirty="0">
              <a:solidFill>
                <a:srgbClr val="7030A0"/>
              </a:solidFill>
            </a:endParaRPr>
          </a:p>
        </p:txBody>
      </p:sp>
      <p:sp>
        <p:nvSpPr>
          <p:cNvPr id="153" name="Szövegdoboz 152">
            <a:extLst>
              <a:ext uri="{FF2B5EF4-FFF2-40B4-BE49-F238E27FC236}">
                <a16:creationId xmlns:a16="http://schemas.microsoft.com/office/drawing/2014/main" id="{8C21F984-102E-4F92-80D7-B750B47A86CC}"/>
              </a:ext>
            </a:extLst>
          </p:cNvPr>
          <p:cNvSpPr txBox="1"/>
          <p:nvPr/>
        </p:nvSpPr>
        <p:spPr>
          <a:xfrm>
            <a:off x="792927" y="1235605"/>
            <a:ext cx="255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O</a:t>
            </a:r>
            <a:endParaRPr lang="hu-HU" b="1" dirty="0">
              <a:solidFill>
                <a:srgbClr val="7030A0"/>
              </a:solidFill>
            </a:endParaRPr>
          </a:p>
        </p:txBody>
      </p:sp>
      <p:sp>
        <p:nvSpPr>
          <p:cNvPr id="154" name="Szövegdoboz 153">
            <a:extLst>
              <a:ext uri="{FF2B5EF4-FFF2-40B4-BE49-F238E27FC236}">
                <a16:creationId xmlns:a16="http://schemas.microsoft.com/office/drawing/2014/main" id="{8E2E29F2-0F95-4E3B-88F6-C3664E14A3B7}"/>
              </a:ext>
            </a:extLst>
          </p:cNvPr>
          <p:cNvSpPr txBox="1"/>
          <p:nvPr/>
        </p:nvSpPr>
        <p:spPr>
          <a:xfrm>
            <a:off x="1143290" y="1187240"/>
            <a:ext cx="151044" cy="3820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P</a:t>
            </a:r>
            <a:endParaRPr lang="hu-HU" b="1" dirty="0">
              <a:solidFill>
                <a:srgbClr val="7030A0"/>
              </a:solidFill>
            </a:endParaRPr>
          </a:p>
        </p:txBody>
      </p:sp>
      <p:cxnSp>
        <p:nvCxnSpPr>
          <p:cNvPr id="156" name="Egyenes összekötő nyíllal 155">
            <a:extLst>
              <a:ext uri="{FF2B5EF4-FFF2-40B4-BE49-F238E27FC236}">
                <a16:creationId xmlns:a16="http://schemas.microsoft.com/office/drawing/2014/main" id="{EA2D76EB-60F5-432E-A83D-8D2BFE063624}"/>
              </a:ext>
            </a:extLst>
          </p:cNvPr>
          <p:cNvCxnSpPr>
            <a:cxnSpLocks/>
            <a:stCxn id="72" idx="6"/>
            <a:endCxn id="163" idx="0"/>
          </p:cNvCxnSpPr>
          <p:nvPr/>
        </p:nvCxnSpPr>
        <p:spPr>
          <a:xfrm>
            <a:off x="7453347" y="4140159"/>
            <a:ext cx="1257373" cy="941220"/>
          </a:xfrm>
          <a:prstGeom prst="straightConnector1">
            <a:avLst/>
          </a:prstGeom>
          <a:ln w="38100">
            <a:solidFill>
              <a:schemeClr val="tx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Egyenes összekötő nyíllal 157">
            <a:extLst>
              <a:ext uri="{FF2B5EF4-FFF2-40B4-BE49-F238E27FC236}">
                <a16:creationId xmlns:a16="http://schemas.microsoft.com/office/drawing/2014/main" id="{886F29A3-67F2-42D9-AD7D-4FEA067EC997}"/>
              </a:ext>
            </a:extLst>
          </p:cNvPr>
          <p:cNvCxnSpPr>
            <a:cxnSpLocks/>
            <a:stCxn id="72" idx="5"/>
            <a:endCxn id="164" idx="0"/>
          </p:cNvCxnSpPr>
          <p:nvPr/>
        </p:nvCxnSpPr>
        <p:spPr>
          <a:xfrm>
            <a:off x="7375646" y="4331737"/>
            <a:ext cx="694616" cy="756542"/>
          </a:xfrm>
          <a:prstGeom prst="straightConnector1">
            <a:avLst/>
          </a:prstGeom>
          <a:ln w="38100">
            <a:solidFill>
              <a:schemeClr val="tx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Egyenes összekötő nyíllal 159">
            <a:extLst>
              <a:ext uri="{FF2B5EF4-FFF2-40B4-BE49-F238E27FC236}">
                <a16:creationId xmlns:a16="http://schemas.microsoft.com/office/drawing/2014/main" id="{4EE0C71E-749C-49F8-883E-33C69AE392FE}"/>
              </a:ext>
            </a:extLst>
          </p:cNvPr>
          <p:cNvCxnSpPr>
            <a:cxnSpLocks/>
            <a:stCxn id="72" idx="4"/>
            <a:endCxn id="165" idx="0"/>
          </p:cNvCxnSpPr>
          <p:nvPr/>
        </p:nvCxnSpPr>
        <p:spPr>
          <a:xfrm>
            <a:off x="7188061" y="4411092"/>
            <a:ext cx="269042" cy="626806"/>
          </a:xfrm>
          <a:prstGeom prst="straightConnector1">
            <a:avLst/>
          </a:prstGeom>
          <a:ln w="38100">
            <a:solidFill>
              <a:schemeClr val="tx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Egyenes összekötő nyíllal 161">
            <a:extLst>
              <a:ext uri="{FF2B5EF4-FFF2-40B4-BE49-F238E27FC236}">
                <a16:creationId xmlns:a16="http://schemas.microsoft.com/office/drawing/2014/main" id="{92035A8C-7780-4833-A789-4F3820DA79C9}"/>
              </a:ext>
            </a:extLst>
          </p:cNvPr>
          <p:cNvCxnSpPr>
            <a:cxnSpLocks/>
            <a:stCxn id="72" idx="3"/>
            <a:endCxn id="166" idx="0"/>
          </p:cNvCxnSpPr>
          <p:nvPr/>
        </p:nvCxnSpPr>
        <p:spPr>
          <a:xfrm flipH="1">
            <a:off x="6781352" y="4331737"/>
            <a:ext cx="219123" cy="599444"/>
          </a:xfrm>
          <a:prstGeom prst="straightConnector1">
            <a:avLst/>
          </a:prstGeom>
          <a:ln w="38100">
            <a:solidFill>
              <a:schemeClr val="tx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Ellipszis 162">
            <a:extLst>
              <a:ext uri="{FF2B5EF4-FFF2-40B4-BE49-F238E27FC236}">
                <a16:creationId xmlns:a16="http://schemas.microsoft.com/office/drawing/2014/main" id="{2ED3C7E4-F1A7-4D10-8A61-969EE0CBB2D4}"/>
              </a:ext>
            </a:extLst>
          </p:cNvPr>
          <p:cNvSpPr/>
          <p:nvPr/>
        </p:nvSpPr>
        <p:spPr>
          <a:xfrm>
            <a:off x="8445433" y="5081379"/>
            <a:ext cx="530573" cy="541867"/>
          </a:xfrm>
          <a:prstGeom prst="ellipse">
            <a:avLst/>
          </a:prstGeom>
          <a:solidFill>
            <a:srgbClr val="7030A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P</a:t>
            </a:r>
            <a:endParaRPr lang="hu-HU" sz="3600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64" name="Ellipszis 163">
            <a:extLst>
              <a:ext uri="{FF2B5EF4-FFF2-40B4-BE49-F238E27FC236}">
                <a16:creationId xmlns:a16="http://schemas.microsoft.com/office/drawing/2014/main" id="{6E58347C-E133-4930-87E7-BD79CD32A256}"/>
              </a:ext>
            </a:extLst>
          </p:cNvPr>
          <p:cNvSpPr/>
          <p:nvPr/>
        </p:nvSpPr>
        <p:spPr>
          <a:xfrm>
            <a:off x="7804975" y="5088279"/>
            <a:ext cx="530573" cy="541867"/>
          </a:xfrm>
          <a:prstGeom prst="ellipse">
            <a:avLst/>
          </a:prstGeom>
          <a:solidFill>
            <a:srgbClr val="7030A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O</a:t>
            </a:r>
            <a:endParaRPr lang="hu-HU" sz="3600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65" name="Ellipszis 164">
            <a:extLst>
              <a:ext uri="{FF2B5EF4-FFF2-40B4-BE49-F238E27FC236}">
                <a16:creationId xmlns:a16="http://schemas.microsoft.com/office/drawing/2014/main" id="{DCB92203-37ED-43F9-B4FA-E29D1D75DB74}"/>
              </a:ext>
            </a:extLst>
          </p:cNvPr>
          <p:cNvSpPr/>
          <p:nvPr/>
        </p:nvSpPr>
        <p:spPr>
          <a:xfrm>
            <a:off x="7191816" y="5037898"/>
            <a:ext cx="530573" cy="541867"/>
          </a:xfrm>
          <a:prstGeom prst="ellipse">
            <a:avLst/>
          </a:prstGeom>
          <a:solidFill>
            <a:srgbClr val="7030A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N</a:t>
            </a:r>
            <a:endParaRPr lang="hu-HU" sz="3600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  <p:grpSp>
        <p:nvGrpSpPr>
          <p:cNvPr id="175" name="Csoportba foglalás 174">
            <a:extLst>
              <a:ext uri="{FF2B5EF4-FFF2-40B4-BE49-F238E27FC236}">
                <a16:creationId xmlns:a16="http://schemas.microsoft.com/office/drawing/2014/main" id="{DA8B8BA6-44C6-4F4C-BE4A-091EEA6FE431}"/>
              </a:ext>
            </a:extLst>
          </p:cNvPr>
          <p:cNvGrpSpPr/>
          <p:nvPr/>
        </p:nvGrpSpPr>
        <p:grpSpPr>
          <a:xfrm>
            <a:off x="6516065" y="4890648"/>
            <a:ext cx="585131" cy="646331"/>
            <a:chOff x="6516065" y="4890648"/>
            <a:chExt cx="585131" cy="646331"/>
          </a:xfrm>
        </p:grpSpPr>
        <p:sp>
          <p:nvSpPr>
            <p:cNvPr id="166" name="Ellipszis 165">
              <a:extLst>
                <a:ext uri="{FF2B5EF4-FFF2-40B4-BE49-F238E27FC236}">
                  <a16:creationId xmlns:a16="http://schemas.microsoft.com/office/drawing/2014/main" id="{281D3641-8131-419E-A2B5-092BC867847C}"/>
                </a:ext>
              </a:extLst>
            </p:cNvPr>
            <p:cNvSpPr/>
            <p:nvPr/>
          </p:nvSpPr>
          <p:spPr>
            <a:xfrm>
              <a:off x="6516065" y="4931181"/>
              <a:ext cx="530573" cy="541867"/>
            </a:xfrm>
            <a:prstGeom prst="ellipse">
              <a:avLst/>
            </a:prstGeom>
            <a:solidFill>
              <a:srgbClr val="7030A0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 sz="3600" dirty="0">
                <a:solidFill>
                  <a:schemeClr val="bg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174" name="Szövegdoboz 173">
              <a:extLst>
                <a:ext uri="{FF2B5EF4-FFF2-40B4-BE49-F238E27FC236}">
                  <a16:creationId xmlns:a16="http://schemas.microsoft.com/office/drawing/2014/main" id="{9E941F40-4394-447B-A0DC-84A4AEDC2B39}"/>
                </a:ext>
              </a:extLst>
            </p:cNvPr>
            <p:cNvSpPr txBox="1"/>
            <p:nvPr/>
          </p:nvSpPr>
          <p:spPr>
            <a:xfrm>
              <a:off x="6526307" y="4890648"/>
              <a:ext cx="57488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/>
                <a:t>‘r’</a:t>
              </a:r>
              <a:endParaRPr lang="hu-HU" sz="3600" dirty="0"/>
            </a:p>
          </p:txBody>
        </p:sp>
      </p:grpSp>
    </p:spTree>
    <p:extLst>
      <p:ext uri="{BB962C8B-B14F-4D97-AF65-F5344CB8AC3E}">
        <p14:creationId xmlns:p14="http://schemas.microsoft.com/office/powerpoint/2010/main" val="1007701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3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8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3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5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8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0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3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4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5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6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0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1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5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6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0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1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7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9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0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2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3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4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7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8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9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0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2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3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4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7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8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2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3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7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8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2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3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5" fill="hold">
                      <p:stCondLst>
                        <p:cond delay="indefinite"/>
                      </p:stCondLst>
                      <p:childTnLst>
                        <p:par>
                          <p:cTn id="256" fill="hold">
                            <p:stCondLst>
                              <p:cond delay="0"/>
                            </p:stCondLst>
                            <p:childTnLst>
                              <p:par>
                                <p:cTn id="25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9" dur="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0" dur="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1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4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5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6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9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0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1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4" dur="5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5" dur="5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6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7" fill="hold">
                      <p:stCondLst>
                        <p:cond delay="indefinite"/>
                      </p:stCondLst>
                      <p:childTnLst>
                        <p:par>
                          <p:cTn id="278" fill="hold">
                            <p:stCondLst>
                              <p:cond delay="0"/>
                            </p:stCondLst>
                            <p:childTnLst>
                              <p:par>
                                <p:cTn id="27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6" dur="5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7" dur="5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8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6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7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8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1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2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3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6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7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8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1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2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3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4" fill="hold">
                      <p:stCondLst>
                        <p:cond delay="indefinite"/>
                      </p:stCondLst>
                      <p:childTnLst>
                        <p:par>
                          <p:cTn id="315" fill="hold">
                            <p:stCondLst>
                              <p:cond delay="0"/>
                            </p:stCondLst>
                            <p:childTnLst>
                              <p:par>
                                <p:cTn id="31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8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9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0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3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4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5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8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9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0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3" dur="5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4" dur="5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5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  <p:bldP spid="61" grpId="0" animBg="1"/>
      <p:bldP spid="62" grpId="0" animBg="1"/>
      <p:bldP spid="63" grpId="0" animBg="1"/>
      <p:bldP spid="52" grpId="0" animBg="1"/>
      <p:bldP spid="54" grpId="0" animBg="1"/>
      <p:bldP spid="55" grpId="0" animBg="1"/>
      <p:bldP spid="67" grpId="0" animBg="1"/>
      <p:bldP spid="53" grpId="0" animBg="1"/>
      <p:bldP spid="73" grpId="0" animBg="1"/>
      <p:bldP spid="74" grpId="0" animBg="1"/>
      <p:bldP spid="75" grpId="0" animBg="1"/>
      <p:bldP spid="72" grpId="0" animBg="1"/>
      <p:bldP spid="89" grpId="0"/>
      <p:bldP spid="90" grpId="0"/>
      <p:bldP spid="91" grpId="0"/>
      <p:bldP spid="92" grpId="0"/>
      <p:bldP spid="97" grpId="0"/>
      <p:bldP spid="98" grpId="0"/>
      <p:bldP spid="103" grpId="0"/>
      <p:bldP spid="104" grpId="0"/>
      <p:bldP spid="105" grpId="0"/>
      <p:bldP spid="106" grpId="1"/>
      <p:bldP spid="107" grpId="1"/>
      <p:bldP spid="108" grpId="0"/>
      <p:bldP spid="151" grpId="0"/>
      <p:bldP spid="152" grpId="0"/>
      <p:bldP spid="153" grpId="0"/>
      <p:bldP spid="154" grpId="0"/>
      <p:bldP spid="163" grpId="0" animBg="1"/>
      <p:bldP spid="164" grpId="0" animBg="1"/>
      <p:bldP spid="16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zövegdoboz 1">
            <a:extLst>
              <a:ext uri="{FF2B5EF4-FFF2-40B4-BE49-F238E27FC236}">
                <a16:creationId xmlns:a16="http://schemas.microsoft.com/office/drawing/2014/main" id="{21D216DD-5B93-411E-902A-DAB5684D570E}"/>
              </a:ext>
            </a:extLst>
          </p:cNvPr>
          <p:cNvSpPr txBox="1"/>
          <p:nvPr/>
        </p:nvSpPr>
        <p:spPr>
          <a:xfrm>
            <a:off x="1587449" y="564445"/>
            <a:ext cx="40865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600" dirty="0"/>
              <a:t>Törlés</a:t>
            </a:r>
          </a:p>
          <a:p>
            <a:endParaRPr lang="hu-HU" dirty="0"/>
          </a:p>
        </p:txBody>
      </p:sp>
      <p:sp>
        <p:nvSpPr>
          <p:cNvPr id="3" name="Téglalap 2">
            <a:extLst>
              <a:ext uri="{FF2B5EF4-FFF2-40B4-BE49-F238E27FC236}">
                <a16:creationId xmlns:a16="http://schemas.microsoft.com/office/drawing/2014/main" id="{CB5B5923-9E21-4E70-8C9D-C66C754160F4}"/>
              </a:ext>
            </a:extLst>
          </p:cNvPr>
          <p:cNvSpPr/>
          <p:nvPr/>
        </p:nvSpPr>
        <p:spPr>
          <a:xfrm>
            <a:off x="1281348" y="1352308"/>
            <a:ext cx="8687443" cy="38472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(x, y, adat) – a pont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b="1" dirty="0"/>
              <a:t>előfeltétel:</a:t>
            </a:r>
            <a:r>
              <a:rPr lang="hu-HU" sz="2400" dirty="0"/>
              <a:t> az adott pont a quadfa határain belül legyen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b="1" dirty="0"/>
              <a:t>utófeltétel:</a:t>
            </a:r>
            <a:r>
              <a:rPr lang="hu-HU" sz="2400" dirty="0"/>
              <a:t> törli az adott pontot ha létezik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hu-HU" sz="2400" dirty="0"/>
          </a:p>
          <a:p>
            <a:r>
              <a:rPr lang="hu-HU" sz="2800" b="1" dirty="0"/>
              <a:t>Algoritmus:</a:t>
            </a:r>
            <a:endParaRPr lang="hu-HU" sz="2400" dirty="0"/>
          </a:p>
          <a:p>
            <a:pPr marL="800100" lvl="1" indent="-342900">
              <a:buFontTx/>
              <a:buChar char="-"/>
            </a:pPr>
            <a:r>
              <a:rPr lang="hu-HU" sz="2400" dirty="0"/>
              <a:t>Ellenőrizzük, hogy az adott csomópont határon belül van-e</a:t>
            </a:r>
          </a:p>
          <a:p>
            <a:pPr marL="800100" lvl="1" indent="-342900">
              <a:buFontTx/>
              <a:buChar char="-"/>
            </a:pPr>
            <a:r>
              <a:rPr lang="hu-HU" sz="2400" dirty="0"/>
              <a:t>Kiválasztjuk azt az utódot amelyik tartalmazza</a:t>
            </a:r>
          </a:p>
          <a:p>
            <a:pPr marL="800100" lvl="1" indent="-342900">
              <a:buFontTx/>
              <a:buChar char="-"/>
            </a:pPr>
            <a:r>
              <a:rPr lang="hu-HU" sz="2400" dirty="0"/>
              <a:t>Rekurzívan végrehajtjuk amíg le nem érünk az adott mélységig</a:t>
            </a:r>
          </a:p>
          <a:p>
            <a:pPr marL="800100" lvl="1" indent="-342900">
              <a:buFontTx/>
              <a:buChar char="-"/>
            </a:pPr>
            <a:r>
              <a:rPr lang="hu-HU" sz="2400" dirty="0"/>
              <a:t>Töröljük a megadott pontot</a:t>
            </a:r>
          </a:p>
          <a:p>
            <a:pPr marL="342900" indent="-342900">
              <a:buFontTx/>
              <a:buChar char="-"/>
            </a:pPr>
            <a:endParaRPr lang="hu-HU" sz="2400" dirty="0"/>
          </a:p>
        </p:txBody>
      </p:sp>
    </p:spTree>
    <p:extLst>
      <p:ext uri="{BB962C8B-B14F-4D97-AF65-F5344CB8AC3E}">
        <p14:creationId xmlns:p14="http://schemas.microsoft.com/office/powerpoint/2010/main" val="6995322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églalap 1">
            <a:extLst>
              <a:ext uri="{FF2B5EF4-FFF2-40B4-BE49-F238E27FC236}">
                <a16:creationId xmlns:a16="http://schemas.microsoft.com/office/drawing/2014/main" id="{033E5247-FDC9-4A8F-B0CF-B79AE4F5E02E}"/>
              </a:ext>
            </a:extLst>
          </p:cNvPr>
          <p:cNvSpPr/>
          <p:nvPr/>
        </p:nvSpPr>
        <p:spPr>
          <a:xfrm>
            <a:off x="1563938" y="783356"/>
            <a:ext cx="225254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hu-HU" sz="3600" dirty="0"/>
              <a:t>Lekérdezés</a:t>
            </a:r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4A08A6BE-7BAC-48C8-90E1-3127AA6D5777}"/>
              </a:ext>
            </a:extLst>
          </p:cNvPr>
          <p:cNvSpPr txBox="1"/>
          <p:nvPr/>
        </p:nvSpPr>
        <p:spPr>
          <a:xfrm>
            <a:off x="1231341" y="1772357"/>
            <a:ext cx="9955947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(x, y, adat) – a pont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b="1" dirty="0"/>
              <a:t>előfeltétel:</a:t>
            </a:r>
            <a:r>
              <a:rPr lang="hu-HU" sz="2400" dirty="0"/>
              <a:t> az adott terület határon belül legyen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b="1" dirty="0"/>
              <a:t>utófeltétel:</a:t>
            </a:r>
            <a:r>
              <a:rPr lang="hu-HU" sz="2400" dirty="0"/>
              <a:t> visszatéríti a megadott területen levő csomópontokat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hu-HU" sz="2400" dirty="0"/>
          </a:p>
          <a:p>
            <a:r>
              <a:rPr lang="hu-HU" sz="2800" b="1" dirty="0"/>
              <a:t>Algoritmus:</a:t>
            </a:r>
          </a:p>
          <a:p>
            <a:pPr marL="800100" lvl="1" indent="-342900">
              <a:buFontTx/>
              <a:buChar char="-"/>
            </a:pPr>
            <a:r>
              <a:rPr lang="hu-HU" sz="2400" dirty="0"/>
              <a:t>Ellenőrizzük, hogy az adott terület határon belül van-e</a:t>
            </a:r>
          </a:p>
          <a:p>
            <a:pPr marL="800100" lvl="1" indent="-342900">
              <a:buFontTx/>
              <a:buChar char="-"/>
            </a:pPr>
            <a:r>
              <a:rPr lang="hu-HU" sz="2400" dirty="0"/>
              <a:t>Rekurzívan megnézzük a négy utód melyike tartalmaz csúcsokat</a:t>
            </a:r>
          </a:p>
          <a:p>
            <a:pPr marL="800100" lvl="1" indent="-342900">
              <a:buFontTx/>
              <a:buChar char="-"/>
            </a:pPr>
            <a:r>
              <a:rPr lang="hu-HU" sz="2400" dirty="0"/>
              <a:t>Ha elérünk egy csúcsot és határon belül van akkor megjegyezzük </a:t>
            </a:r>
          </a:p>
        </p:txBody>
      </p:sp>
    </p:spTree>
    <p:extLst>
      <p:ext uri="{BB962C8B-B14F-4D97-AF65-F5344CB8AC3E}">
        <p14:creationId xmlns:p14="http://schemas.microsoft.com/office/powerpoint/2010/main" val="17578818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églalap 1">
            <a:extLst>
              <a:ext uri="{FF2B5EF4-FFF2-40B4-BE49-F238E27FC236}">
                <a16:creationId xmlns:a16="http://schemas.microsoft.com/office/drawing/2014/main" id="{790821D7-0CFF-47DF-B092-1E9514A5ED9C}"/>
              </a:ext>
            </a:extLst>
          </p:cNvPr>
          <p:cNvSpPr/>
          <p:nvPr/>
        </p:nvSpPr>
        <p:spPr>
          <a:xfrm>
            <a:off x="1535230" y="828511"/>
            <a:ext cx="442530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hu-HU" sz="3600" dirty="0"/>
              <a:t>Kiír elemek útvonallal</a:t>
            </a:r>
          </a:p>
        </p:txBody>
      </p:sp>
      <p:sp>
        <p:nvSpPr>
          <p:cNvPr id="3" name="Téglalap 2">
            <a:extLst>
              <a:ext uri="{FF2B5EF4-FFF2-40B4-BE49-F238E27FC236}">
                <a16:creationId xmlns:a16="http://schemas.microsoft.com/office/drawing/2014/main" id="{CD5D0FE4-139E-46A7-9AA1-CD31CA418A57}"/>
              </a:ext>
            </a:extLst>
          </p:cNvPr>
          <p:cNvSpPr/>
          <p:nvPr/>
        </p:nvSpPr>
        <p:spPr>
          <a:xfrm>
            <a:off x="1444977" y="1692422"/>
            <a:ext cx="959555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/>
              <a:t>(x, y, adat) – a keresett pont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b="1" dirty="0"/>
              <a:t>előfeltétel:</a:t>
            </a:r>
            <a:r>
              <a:rPr lang="hu-HU" sz="2400" dirty="0"/>
              <a:t> -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b="1" dirty="0"/>
              <a:t>utófeltétel:</a:t>
            </a:r>
            <a:r>
              <a:rPr lang="hu-HU" sz="2400" dirty="0"/>
              <a:t> kiírja az összes csomópontot elérési úttal együtt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hu-HU" sz="2400" dirty="0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527E2DA5-AF4E-460E-BC0A-F5B96CA3B7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557" y="3262082"/>
            <a:ext cx="11264885" cy="1569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7780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zövegdoboz 1">
            <a:extLst>
              <a:ext uri="{FF2B5EF4-FFF2-40B4-BE49-F238E27FC236}">
                <a16:creationId xmlns:a16="http://schemas.microsoft.com/office/drawing/2014/main" id="{E1D0CEC4-E676-4DBC-9618-164C2E23497E}"/>
              </a:ext>
            </a:extLst>
          </p:cNvPr>
          <p:cNvSpPr txBox="1"/>
          <p:nvPr/>
        </p:nvSpPr>
        <p:spPr>
          <a:xfrm>
            <a:off x="0" y="2782669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3600" dirty="0"/>
              <a:t>Használatai</a:t>
            </a:r>
          </a:p>
        </p:txBody>
      </p:sp>
    </p:spTree>
    <p:extLst>
      <p:ext uri="{BB962C8B-B14F-4D97-AF65-F5344CB8AC3E}">
        <p14:creationId xmlns:p14="http://schemas.microsoft.com/office/powerpoint/2010/main" val="2100326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églalap 1">
            <a:extLst>
              <a:ext uri="{FF2B5EF4-FFF2-40B4-BE49-F238E27FC236}">
                <a16:creationId xmlns:a16="http://schemas.microsoft.com/office/drawing/2014/main" id="{1DEEC489-811B-4DEE-A09C-F9529FF54925}"/>
              </a:ext>
            </a:extLst>
          </p:cNvPr>
          <p:cNvSpPr/>
          <p:nvPr/>
        </p:nvSpPr>
        <p:spPr>
          <a:xfrm>
            <a:off x="573531" y="196334"/>
            <a:ext cx="339868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3200" dirty="0"/>
              <a:t>Képfeldolgozásban</a:t>
            </a:r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2B83F074-AC4E-4E8E-9D79-81ADCAFCBC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977789"/>
            <a:ext cx="5508000" cy="5475884"/>
          </a:xfrm>
          <a:prstGeom prst="rect">
            <a:avLst/>
          </a:prstGeom>
        </p:spPr>
      </p:pic>
      <p:pic>
        <p:nvPicPr>
          <p:cNvPr id="2052" name="Picture 4" descr="http://devmag.org.za/blog/wp-content/uploads/2011/02/quadtree1.png">
            <a:extLst>
              <a:ext uri="{FF2B5EF4-FFF2-40B4-BE49-F238E27FC236}">
                <a16:creationId xmlns:a16="http://schemas.microsoft.com/office/drawing/2014/main" id="{7B4925EF-85ED-42A5-869B-72C4CCABEF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689" y="961731"/>
            <a:ext cx="5508000" cy="550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61763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Egyenes összekötő nyíllal 23">
            <a:extLst>
              <a:ext uri="{FF2B5EF4-FFF2-40B4-BE49-F238E27FC236}">
                <a16:creationId xmlns:a16="http://schemas.microsoft.com/office/drawing/2014/main" id="{739FFE7E-C3ED-491F-B74E-E2BB0A76DAF4}"/>
              </a:ext>
            </a:extLst>
          </p:cNvPr>
          <p:cNvCxnSpPr>
            <a:cxnSpLocks/>
          </p:cNvCxnSpPr>
          <p:nvPr/>
        </p:nvCxnSpPr>
        <p:spPr>
          <a:xfrm>
            <a:off x="9714271" y="1895551"/>
            <a:ext cx="1031770" cy="1355093"/>
          </a:xfrm>
          <a:prstGeom prst="straightConnector1">
            <a:avLst/>
          </a:prstGeom>
          <a:ln w="38100">
            <a:solidFill>
              <a:schemeClr val="tx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Ellipszis 26">
            <a:extLst>
              <a:ext uri="{FF2B5EF4-FFF2-40B4-BE49-F238E27FC236}">
                <a16:creationId xmlns:a16="http://schemas.microsoft.com/office/drawing/2014/main" id="{8BCBA378-C622-42CC-B9FC-09986062D26E}"/>
              </a:ext>
            </a:extLst>
          </p:cNvPr>
          <p:cNvSpPr/>
          <p:nvPr/>
        </p:nvSpPr>
        <p:spPr>
          <a:xfrm>
            <a:off x="9678992" y="3346351"/>
            <a:ext cx="530578" cy="541867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G</a:t>
            </a:r>
            <a:endParaRPr lang="hu-HU" sz="3600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8" name="Ellipszis 27">
            <a:extLst>
              <a:ext uri="{FF2B5EF4-FFF2-40B4-BE49-F238E27FC236}">
                <a16:creationId xmlns:a16="http://schemas.microsoft.com/office/drawing/2014/main" id="{BBAB63B1-0E37-4662-BEAF-9D37A978231A}"/>
              </a:ext>
            </a:extLst>
          </p:cNvPr>
          <p:cNvSpPr/>
          <p:nvPr/>
        </p:nvSpPr>
        <p:spPr>
          <a:xfrm>
            <a:off x="7862374" y="3250644"/>
            <a:ext cx="530573" cy="541867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E</a:t>
            </a:r>
            <a:endParaRPr lang="hu-HU" sz="3600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9" name="Ellipszis 28">
            <a:extLst>
              <a:ext uri="{FF2B5EF4-FFF2-40B4-BE49-F238E27FC236}">
                <a16:creationId xmlns:a16="http://schemas.microsoft.com/office/drawing/2014/main" id="{6DF3AEC8-540A-4C79-BA25-E618C6661673}"/>
              </a:ext>
            </a:extLst>
          </p:cNvPr>
          <p:cNvSpPr/>
          <p:nvPr/>
        </p:nvSpPr>
        <p:spPr>
          <a:xfrm>
            <a:off x="8769053" y="3324449"/>
            <a:ext cx="530578" cy="541867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F</a:t>
            </a:r>
            <a:endParaRPr lang="hu-HU" sz="3600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0" name="Ellipszis 29">
            <a:extLst>
              <a:ext uri="{FF2B5EF4-FFF2-40B4-BE49-F238E27FC236}">
                <a16:creationId xmlns:a16="http://schemas.microsoft.com/office/drawing/2014/main" id="{B34AE0B8-D79C-4B55-88DA-20F70B6C6B06}"/>
              </a:ext>
            </a:extLst>
          </p:cNvPr>
          <p:cNvSpPr/>
          <p:nvPr/>
        </p:nvSpPr>
        <p:spPr>
          <a:xfrm>
            <a:off x="9207028" y="1573900"/>
            <a:ext cx="530578" cy="541867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D</a:t>
            </a:r>
            <a:endParaRPr lang="hu-HU" sz="3600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" name="Ellipszis 1">
            <a:extLst>
              <a:ext uri="{FF2B5EF4-FFF2-40B4-BE49-F238E27FC236}">
                <a16:creationId xmlns:a16="http://schemas.microsoft.com/office/drawing/2014/main" id="{275FA80F-56BF-43AB-8463-268E983436DF}"/>
              </a:ext>
            </a:extLst>
          </p:cNvPr>
          <p:cNvSpPr/>
          <p:nvPr/>
        </p:nvSpPr>
        <p:spPr>
          <a:xfrm>
            <a:off x="7837424" y="309847"/>
            <a:ext cx="530578" cy="541867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3600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  <p:cxnSp>
        <p:nvCxnSpPr>
          <p:cNvPr id="9" name="Egyenes összekötő nyíllal 8">
            <a:extLst>
              <a:ext uri="{FF2B5EF4-FFF2-40B4-BE49-F238E27FC236}">
                <a16:creationId xmlns:a16="http://schemas.microsoft.com/office/drawing/2014/main" id="{85982EBA-4960-4821-913A-7FA2F8B94951}"/>
              </a:ext>
            </a:extLst>
          </p:cNvPr>
          <p:cNvCxnSpPr>
            <a:cxnSpLocks/>
            <a:endCxn id="30" idx="1"/>
          </p:cNvCxnSpPr>
          <p:nvPr/>
        </p:nvCxnSpPr>
        <p:spPr>
          <a:xfrm>
            <a:off x="8380288" y="708748"/>
            <a:ext cx="904441" cy="944507"/>
          </a:xfrm>
          <a:prstGeom prst="straightConnector1">
            <a:avLst/>
          </a:prstGeom>
          <a:ln w="38100">
            <a:solidFill>
              <a:schemeClr val="tx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Egyenes összekötő nyíllal 21">
            <a:extLst>
              <a:ext uri="{FF2B5EF4-FFF2-40B4-BE49-F238E27FC236}">
                <a16:creationId xmlns:a16="http://schemas.microsoft.com/office/drawing/2014/main" id="{7F5F8018-FDDB-4D0E-A742-96123C590AA3}"/>
              </a:ext>
            </a:extLst>
          </p:cNvPr>
          <p:cNvCxnSpPr>
            <a:cxnSpLocks/>
          </p:cNvCxnSpPr>
          <p:nvPr/>
        </p:nvCxnSpPr>
        <p:spPr>
          <a:xfrm flipH="1">
            <a:off x="7275801" y="708748"/>
            <a:ext cx="584066" cy="686944"/>
          </a:xfrm>
          <a:prstGeom prst="straightConnector1">
            <a:avLst/>
          </a:prstGeom>
          <a:ln w="38100">
            <a:solidFill>
              <a:schemeClr val="tx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Egyenes összekötő nyíllal 24">
            <a:extLst>
              <a:ext uri="{FF2B5EF4-FFF2-40B4-BE49-F238E27FC236}">
                <a16:creationId xmlns:a16="http://schemas.microsoft.com/office/drawing/2014/main" id="{0CF9B240-E8B5-4421-8224-89959D2BEC9E}"/>
              </a:ext>
            </a:extLst>
          </p:cNvPr>
          <p:cNvCxnSpPr>
            <a:cxnSpLocks/>
          </p:cNvCxnSpPr>
          <p:nvPr/>
        </p:nvCxnSpPr>
        <p:spPr>
          <a:xfrm flipH="1">
            <a:off x="7798949" y="753005"/>
            <a:ext cx="189562" cy="929281"/>
          </a:xfrm>
          <a:prstGeom prst="straightConnector1">
            <a:avLst/>
          </a:prstGeom>
          <a:ln w="38100">
            <a:solidFill>
              <a:schemeClr val="tx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Egyenes összekötő nyíllal 25">
            <a:extLst>
              <a:ext uri="{FF2B5EF4-FFF2-40B4-BE49-F238E27FC236}">
                <a16:creationId xmlns:a16="http://schemas.microsoft.com/office/drawing/2014/main" id="{C9595D73-22DC-4192-9EA9-CCE0C17B0F21}"/>
              </a:ext>
            </a:extLst>
          </p:cNvPr>
          <p:cNvCxnSpPr>
            <a:cxnSpLocks/>
          </p:cNvCxnSpPr>
          <p:nvPr/>
        </p:nvCxnSpPr>
        <p:spPr>
          <a:xfrm>
            <a:off x="8178257" y="813482"/>
            <a:ext cx="189745" cy="839344"/>
          </a:xfrm>
          <a:prstGeom prst="straightConnector1">
            <a:avLst/>
          </a:prstGeom>
          <a:ln w="38100">
            <a:solidFill>
              <a:schemeClr val="tx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Ellipszis 30">
            <a:extLst>
              <a:ext uri="{FF2B5EF4-FFF2-40B4-BE49-F238E27FC236}">
                <a16:creationId xmlns:a16="http://schemas.microsoft.com/office/drawing/2014/main" id="{A3362610-D54D-4045-9DB9-E19A8F95134D}"/>
              </a:ext>
            </a:extLst>
          </p:cNvPr>
          <p:cNvSpPr/>
          <p:nvPr/>
        </p:nvSpPr>
        <p:spPr>
          <a:xfrm>
            <a:off x="8240839" y="1702040"/>
            <a:ext cx="530578" cy="541867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C</a:t>
            </a:r>
            <a:endParaRPr lang="hu-HU" sz="3600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2" name="Ellipszis 31">
            <a:extLst>
              <a:ext uri="{FF2B5EF4-FFF2-40B4-BE49-F238E27FC236}">
                <a16:creationId xmlns:a16="http://schemas.microsoft.com/office/drawing/2014/main" id="{EE6525D9-566E-488B-9024-D22AFCFA1917}"/>
              </a:ext>
            </a:extLst>
          </p:cNvPr>
          <p:cNvSpPr/>
          <p:nvPr/>
        </p:nvSpPr>
        <p:spPr>
          <a:xfrm>
            <a:off x="7504402" y="1702041"/>
            <a:ext cx="530578" cy="541867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B</a:t>
            </a:r>
            <a:endParaRPr lang="hu-HU" sz="3600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3" name="Ellipszis 32">
            <a:extLst>
              <a:ext uri="{FF2B5EF4-FFF2-40B4-BE49-F238E27FC236}">
                <a16:creationId xmlns:a16="http://schemas.microsoft.com/office/drawing/2014/main" id="{E185F642-EED1-4E01-AC90-238E3D20F630}"/>
              </a:ext>
            </a:extLst>
          </p:cNvPr>
          <p:cNvSpPr/>
          <p:nvPr/>
        </p:nvSpPr>
        <p:spPr>
          <a:xfrm>
            <a:off x="6882904" y="1411352"/>
            <a:ext cx="530578" cy="541867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A</a:t>
            </a:r>
            <a:endParaRPr lang="hu-HU" sz="3600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  <p:cxnSp>
        <p:nvCxnSpPr>
          <p:cNvPr id="38" name="Egyenes összekötő nyíllal 37">
            <a:extLst>
              <a:ext uri="{FF2B5EF4-FFF2-40B4-BE49-F238E27FC236}">
                <a16:creationId xmlns:a16="http://schemas.microsoft.com/office/drawing/2014/main" id="{3BF01A42-C03E-40B6-8F3A-C893F2B11D88}"/>
              </a:ext>
            </a:extLst>
          </p:cNvPr>
          <p:cNvCxnSpPr>
            <a:cxnSpLocks/>
            <a:endCxn id="28" idx="0"/>
          </p:cNvCxnSpPr>
          <p:nvPr/>
        </p:nvCxnSpPr>
        <p:spPr>
          <a:xfrm flipH="1">
            <a:off x="8127661" y="2012517"/>
            <a:ext cx="1137280" cy="1238127"/>
          </a:xfrm>
          <a:prstGeom prst="straightConnector1">
            <a:avLst/>
          </a:prstGeom>
          <a:ln w="38100">
            <a:solidFill>
              <a:schemeClr val="tx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Egyenes összekötő nyíllal 38">
            <a:extLst>
              <a:ext uri="{FF2B5EF4-FFF2-40B4-BE49-F238E27FC236}">
                <a16:creationId xmlns:a16="http://schemas.microsoft.com/office/drawing/2014/main" id="{5CAF29C9-8806-4137-B683-5606BEDFC7A8}"/>
              </a:ext>
            </a:extLst>
          </p:cNvPr>
          <p:cNvCxnSpPr>
            <a:cxnSpLocks/>
            <a:endCxn id="29" idx="0"/>
          </p:cNvCxnSpPr>
          <p:nvPr/>
        </p:nvCxnSpPr>
        <p:spPr>
          <a:xfrm flipH="1">
            <a:off x="9034342" y="2088238"/>
            <a:ext cx="414640" cy="1236211"/>
          </a:xfrm>
          <a:prstGeom prst="straightConnector1">
            <a:avLst/>
          </a:prstGeom>
          <a:ln w="38100">
            <a:solidFill>
              <a:schemeClr val="tx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Egyenes összekötő nyíllal 39">
            <a:extLst>
              <a:ext uri="{FF2B5EF4-FFF2-40B4-BE49-F238E27FC236}">
                <a16:creationId xmlns:a16="http://schemas.microsoft.com/office/drawing/2014/main" id="{003D8E25-917E-49D5-A5F4-0F3B0DEFBD22}"/>
              </a:ext>
            </a:extLst>
          </p:cNvPr>
          <p:cNvCxnSpPr>
            <a:cxnSpLocks/>
          </p:cNvCxnSpPr>
          <p:nvPr/>
        </p:nvCxnSpPr>
        <p:spPr>
          <a:xfrm>
            <a:off x="9654146" y="2064142"/>
            <a:ext cx="252190" cy="1260307"/>
          </a:xfrm>
          <a:prstGeom prst="straightConnector1">
            <a:avLst/>
          </a:prstGeom>
          <a:ln w="38100">
            <a:solidFill>
              <a:schemeClr val="tx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Ellipszis 41">
            <a:extLst>
              <a:ext uri="{FF2B5EF4-FFF2-40B4-BE49-F238E27FC236}">
                <a16:creationId xmlns:a16="http://schemas.microsoft.com/office/drawing/2014/main" id="{A45507A7-9ABF-4A66-933D-4CF8E5F6F144}"/>
              </a:ext>
            </a:extLst>
          </p:cNvPr>
          <p:cNvSpPr/>
          <p:nvPr/>
        </p:nvSpPr>
        <p:spPr>
          <a:xfrm>
            <a:off x="10588931" y="3301361"/>
            <a:ext cx="530578" cy="541867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H</a:t>
            </a:r>
            <a:endParaRPr lang="hu-HU" sz="3600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  <p:cxnSp>
        <p:nvCxnSpPr>
          <p:cNvPr id="52" name="Egyenes összekötő nyíllal 51">
            <a:extLst>
              <a:ext uri="{FF2B5EF4-FFF2-40B4-BE49-F238E27FC236}">
                <a16:creationId xmlns:a16="http://schemas.microsoft.com/office/drawing/2014/main" id="{B038161A-3EFB-44A4-BD76-D5887852E15D}"/>
              </a:ext>
            </a:extLst>
          </p:cNvPr>
          <p:cNvCxnSpPr>
            <a:cxnSpLocks/>
          </p:cNvCxnSpPr>
          <p:nvPr/>
        </p:nvCxnSpPr>
        <p:spPr>
          <a:xfrm flipH="1">
            <a:off x="7565470" y="3654409"/>
            <a:ext cx="1203583" cy="1665018"/>
          </a:xfrm>
          <a:prstGeom prst="straightConnector1">
            <a:avLst/>
          </a:prstGeom>
          <a:ln w="38100">
            <a:solidFill>
              <a:schemeClr val="tx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Egyenes összekötő nyíllal 53">
            <a:extLst>
              <a:ext uri="{FF2B5EF4-FFF2-40B4-BE49-F238E27FC236}">
                <a16:creationId xmlns:a16="http://schemas.microsoft.com/office/drawing/2014/main" id="{1F942FB4-7244-4551-B0DE-02C440DFEC94}"/>
              </a:ext>
            </a:extLst>
          </p:cNvPr>
          <p:cNvCxnSpPr>
            <a:cxnSpLocks/>
          </p:cNvCxnSpPr>
          <p:nvPr/>
        </p:nvCxnSpPr>
        <p:spPr>
          <a:xfrm flipH="1">
            <a:off x="8308473" y="3805411"/>
            <a:ext cx="551849" cy="1575229"/>
          </a:xfrm>
          <a:prstGeom prst="straightConnector1">
            <a:avLst/>
          </a:prstGeom>
          <a:ln w="38100">
            <a:solidFill>
              <a:schemeClr val="tx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Egyenes összekötő nyíllal 54">
            <a:extLst>
              <a:ext uri="{FF2B5EF4-FFF2-40B4-BE49-F238E27FC236}">
                <a16:creationId xmlns:a16="http://schemas.microsoft.com/office/drawing/2014/main" id="{C44AB3C5-7640-41F7-888D-152E0F96F7FC}"/>
              </a:ext>
            </a:extLst>
          </p:cNvPr>
          <p:cNvCxnSpPr>
            <a:cxnSpLocks/>
            <a:endCxn id="63" idx="0"/>
          </p:cNvCxnSpPr>
          <p:nvPr/>
        </p:nvCxnSpPr>
        <p:spPr>
          <a:xfrm>
            <a:off x="9028646" y="3859527"/>
            <a:ext cx="281170" cy="1539312"/>
          </a:xfrm>
          <a:prstGeom prst="straightConnector1">
            <a:avLst/>
          </a:prstGeom>
          <a:ln w="38100">
            <a:solidFill>
              <a:schemeClr val="tx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Egyenes összekötő nyíllal 55">
            <a:extLst>
              <a:ext uri="{FF2B5EF4-FFF2-40B4-BE49-F238E27FC236}">
                <a16:creationId xmlns:a16="http://schemas.microsoft.com/office/drawing/2014/main" id="{D987BAAF-C3A8-4B0A-AEF8-29091C6098CF}"/>
              </a:ext>
            </a:extLst>
          </p:cNvPr>
          <p:cNvCxnSpPr>
            <a:cxnSpLocks/>
          </p:cNvCxnSpPr>
          <p:nvPr/>
        </p:nvCxnSpPr>
        <p:spPr>
          <a:xfrm>
            <a:off x="9278808" y="3755788"/>
            <a:ext cx="779545" cy="1563639"/>
          </a:xfrm>
          <a:prstGeom prst="straightConnector1">
            <a:avLst/>
          </a:prstGeom>
          <a:ln w="38100">
            <a:solidFill>
              <a:schemeClr val="tx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Ellipszis 61">
            <a:extLst>
              <a:ext uri="{FF2B5EF4-FFF2-40B4-BE49-F238E27FC236}">
                <a16:creationId xmlns:a16="http://schemas.microsoft.com/office/drawing/2014/main" id="{1C0156E0-095D-4B4E-8373-2ADE5663CBF7}"/>
              </a:ext>
            </a:extLst>
          </p:cNvPr>
          <p:cNvSpPr/>
          <p:nvPr/>
        </p:nvSpPr>
        <p:spPr>
          <a:xfrm>
            <a:off x="7187211" y="5319427"/>
            <a:ext cx="530573" cy="541867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I</a:t>
            </a:r>
            <a:endParaRPr lang="hu-HU" sz="3600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63" name="Ellipszis 62">
            <a:extLst>
              <a:ext uri="{FF2B5EF4-FFF2-40B4-BE49-F238E27FC236}">
                <a16:creationId xmlns:a16="http://schemas.microsoft.com/office/drawing/2014/main" id="{81AB850B-CF74-4C0B-94D2-30E639C43E17}"/>
              </a:ext>
            </a:extLst>
          </p:cNvPr>
          <p:cNvSpPr/>
          <p:nvPr/>
        </p:nvSpPr>
        <p:spPr>
          <a:xfrm>
            <a:off x="9044529" y="5398839"/>
            <a:ext cx="530573" cy="541867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K</a:t>
            </a:r>
            <a:endParaRPr lang="hu-HU" sz="3600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64" name="Ellipszis 63">
            <a:extLst>
              <a:ext uri="{FF2B5EF4-FFF2-40B4-BE49-F238E27FC236}">
                <a16:creationId xmlns:a16="http://schemas.microsoft.com/office/drawing/2014/main" id="{2A31C162-DFB1-4C94-857C-CEEE00823148}"/>
              </a:ext>
            </a:extLst>
          </p:cNvPr>
          <p:cNvSpPr/>
          <p:nvPr/>
        </p:nvSpPr>
        <p:spPr>
          <a:xfrm>
            <a:off x="7988318" y="5398839"/>
            <a:ext cx="530573" cy="541867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J</a:t>
            </a:r>
            <a:endParaRPr lang="hu-HU" sz="3600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65" name="Ellipszis 64">
            <a:extLst>
              <a:ext uri="{FF2B5EF4-FFF2-40B4-BE49-F238E27FC236}">
                <a16:creationId xmlns:a16="http://schemas.microsoft.com/office/drawing/2014/main" id="{3377EF6A-7108-4616-AA19-A5363AED79DF}"/>
              </a:ext>
            </a:extLst>
          </p:cNvPr>
          <p:cNvSpPr/>
          <p:nvPr/>
        </p:nvSpPr>
        <p:spPr>
          <a:xfrm>
            <a:off x="9906336" y="5319426"/>
            <a:ext cx="530573" cy="541867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L</a:t>
            </a:r>
            <a:endParaRPr lang="hu-HU" sz="3600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75" name="Téglalap 74">
            <a:extLst>
              <a:ext uri="{FF2B5EF4-FFF2-40B4-BE49-F238E27FC236}">
                <a16:creationId xmlns:a16="http://schemas.microsoft.com/office/drawing/2014/main" id="{F40B45AE-6559-4A92-B53F-81FD6A80D028}"/>
              </a:ext>
            </a:extLst>
          </p:cNvPr>
          <p:cNvSpPr/>
          <p:nvPr/>
        </p:nvSpPr>
        <p:spPr>
          <a:xfrm>
            <a:off x="1457481" y="1147762"/>
            <a:ext cx="5033646" cy="4562475"/>
          </a:xfrm>
          <a:prstGeom prst="rect">
            <a:avLst/>
          </a:prstGeom>
          <a:solidFill>
            <a:schemeClr val="tx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cxnSp>
        <p:nvCxnSpPr>
          <p:cNvPr id="77" name="Egyenes összekötő 76">
            <a:extLst>
              <a:ext uri="{FF2B5EF4-FFF2-40B4-BE49-F238E27FC236}">
                <a16:creationId xmlns:a16="http://schemas.microsoft.com/office/drawing/2014/main" id="{C18E857D-8F50-4CC4-9DDE-8B7FB0242B35}"/>
              </a:ext>
            </a:extLst>
          </p:cNvPr>
          <p:cNvCxnSpPr>
            <a:cxnSpLocks/>
            <a:stCxn id="75" idx="0"/>
            <a:endCxn id="75" idx="2"/>
          </p:cNvCxnSpPr>
          <p:nvPr/>
        </p:nvCxnSpPr>
        <p:spPr>
          <a:xfrm>
            <a:off x="3974304" y="1147762"/>
            <a:ext cx="0" cy="4562475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Egyenes összekötő 78">
            <a:extLst>
              <a:ext uri="{FF2B5EF4-FFF2-40B4-BE49-F238E27FC236}">
                <a16:creationId xmlns:a16="http://schemas.microsoft.com/office/drawing/2014/main" id="{8F10AD51-2D9D-4DC3-BDC3-0C3DDE840848}"/>
              </a:ext>
            </a:extLst>
          </p:cNvPr>
          <p:cNvCxnSpPr>
            <a:cxnSpLocks/>
            <a:stCxn id="75" idx="1"/>
            <a:endCxn id="75" idx="3"/>
          </p:cNvCxnSpPr>
          <p:nvPr/>
        </p:nvCxnSpPr>
        <p:spPr>
          <a:xfrm>
            <a:off x="1457481" y="3429000"/>
            <a:ext cx="5033646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Szövegdoboz 80">
            <a:extLst>
              <a:ext uri="{FF2B5EF4-FFF2-40B4-BE49-F238E27FC236}">
                <a16:creationId xmlns:a16="http://schemas.microsoft.com/office/drawing/2014/main" id="{B97D6EBA-261C-497D-A584-5B94F5E7A3D5}"/>
              </a:ext>
            </a:extLst>
          </p:cNvPr>
          <p:cNvSpPr txBox="1"/>
          <p:nvPr/>
        </p:nvSpPr>
        <p:spPr>
          <a:xfrm>
            <a:off x="1545629" y="1217645"/>
            <a:ext cx="519976" cy="5318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C000"/>
                </a:solidFill>
              </a:rPr>
              <a:t>A</a:t>
            </a:r>
            <a:endParaRPr lang="hu-HU" sz="2800" b="1" dirty="0">
              <a:solidFill>
                <a:srgbClr val="FFC000"/>
              </a:solidFill>
            </a:endParaRPr>
          </a:p>
        </p:txBody>
      </p:sp>
      <p:sp>
        <p:nvSpPr>
          <p:cNvPr id="82" name="Szövegdoboz 81">
            <a:extLst>
              <a:ext uri="{FF2B5EF4-FFF2-40B4-BE49-F238E27FC236}">
                <a16:creationId xmlns:a16="http://schemas.microsoft.com/office/drawing/2014/main" id="{E40BEED1-F72C-4BD1-8C82-9788DAE90E68}"/>
              </a:ext>
            </a:extLst>
          </p:cNvPr>
          <p:cNvSpPr txBox="1"/>
          <p:nvPr/>
        </p:nvSpPr>
        <p:spPr>
          <a:xfrm>
            <a:off x="1583393" y="3489858"/>
            <a:ext cx="519976" cy="5318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C000"/>
                </a:solidFill>
              </a:rPr>
              <a:t>C</a:t>
            </a:r>
            <a:endParaRPr lang="hu-HU" sz="2800" b="1" dirty="0">
              <a:solidFill>
                <a:srgbClr val="FFC000"/>
              </a:solidFill>
            </a:endParaRPr>
          </a:p>
        </p:txBody>
      </p:sp>
      <p:sp>
        <p:nvSpPr>
          <p:cNvPr id="83" name="Szövegdoboz 82">
            <a:extLst>
              <a:ext uri="{FF2B5EF4-FFF2-40B4-BE49-F238E27FC236}">
                <a16:creationId xmlns:a16="http://schemas.microsoft.com/office/drawing/2014/main" id="{11434337-D52D-494D-8A26-50039DB24284}"/>
              </a:ext>
            </a:extLst>
          </p:cNvPr>
          <p:cNvSpPr txBox="1"/>
          <p:nvPr/>
        </p:nvSpPr>
        <p:spPr>
          <a:xfrm>
            <a:off x="4078417" y="1217645"/>
            <a:ext cx="519976" cy="5318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C000"/>
                </a:solidFill>
              </a:rPr>
              <a:t>B</a:t>
            </a:r>
            <a:endParaRPr lang="hu-HU" sz="2800" b="1" dirty="0">
              <a:solidFill>
                <a:srgbClr val="FFC000"/>
              </a:solidFill>
            </a:endParaRPr>
          </a:p>
        </p:txBody>
      </p:sp>
      <p:sp>
        <p:nvSpPr>
          <p:cNvPr id="85" name="Szövegdoboz 84">
            <a:extLst>
              <a:ext uri="{FF2B5EF4-FFF2-40B4-BE49-F238E27FC236}">
                <a16:creationId xmlns:a16="http://schemas.microsoft.com/office/drawing/2014/main" id="{B8532A77-BAE5-40B8-A908-C05F7D87D826}"/>
              </a:ext>
            </a:extLst>
          </p:cNvPr>
          <p:cNvSpPr txBox="1"/>
          <p:nvPr/>
        </p:nvSpPr>
        <p:spPr>
          <a:xfrm>
            <a:off x="4068135" y="3489857"/>
            <a:ext cx="519976" cy="5318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C000"/>
                </a:solidFill>
              </a:rPr>
              <a:t>D</a:t>
            </a:r>
            <a:endParaRPr lang="hu-HU" sz="2800" b="1" dirty="0">
              <a:solidFill>
                <a:srgbClr val="FFC000"/>
              </a:solidFill>
            </a:endParaRPr>
          </a:p>
        </p:txBody>
      </p:sp>
      <p:sp>
        <p:nvSpPr>
          <p:cNvPr id="87" name="Szövegdoboz 86">
            <a:extLst>
              <a:ext uri="{FF2B5EF4-FFF2-40B4-BE49-F238E27FC236}">
                <a16:creationId xmlns:a16="http://schemas.microsoft.com/office/drawing/2014/main" id="{9CA30B7A-811E-4F63-9442-DF37A834EA99}"/>
              </a:ext>
            </a:extLst>
          </p:cNvPr>
          <p:cNvSpPr txBox="1"/>
          <p:nvPr/>
        </p:nvSpPr>
        <p:spPr>
          <a:xfrm>
            <a:off x="4821781" y="4107245"/>
            <a:ext cx="3942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92D050"/>
                </a:solidFill>
              </a:rPr>
              <a:t>E</a:t>
            </a:r>
            <a:endParaRPr lang="hu-HU" sz="2400" b="1" dirty="0">
              <a:solidFill>
                <a:srgbClr val="92D050"/>
              </a:solidFill>
            </a:endParaRPr>
          </a:p>
        </p:txBody>
      </p:sp>
      <p:cxnSp>
        <p:nvCxnSpPr>
          <p:cNvPr id="89" name="Egyenes összekötő 88">
            <a:extLst>
              <a:ext uri="{FF2B5EF4-FFF2-40B4-BE49-F238E27FC236}">
                <a16:creationId xmlns:a16="http://schemas.microsoft.com/office/drawing/2014/main" id="{71583215-68FC-420E-BC8F-5DDC32A7214E}"/>
              </a:ext>
            </a:extLst>
          </p:cNvPr>
          <p:cNvCxnSpPr>
            <a:cxnSpLocks/>
          </p:cNvCxnSpPr>
          <p:nvPr/>
        </p:nvCxnSpPr>
        <p:spPr>
          <a:xfrm flipH="1">
            <a:off x="5177888" y="3428999"/>
            <a:ext cx="17412" cy="2281238"/>
          </a:xfrm>
          <a:prstGeom prst="line">
            <a:avLst/>
          </a:prstGeom>
          <a:ln w="38100">
            <a:solidFill>
              <a:schemeClr val="bg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Egyenes összekötő 91">
            <a:extLst>
              <a:ext uri="{FF2B5EF4-FFF2-40B4-BE49-F238E27FC236}">
                <a16:creationId xmlns:a16="http://schemas.microsoft.com/office/drawing/2014/main" id="{A52198A1-6AEA-4B03-95AF-ED7C599EE8DA}"/>
              </a:ext>
            </a:extLst>
          </p:cNvPr>
          <p:cNvCxnSpPr>
            <a:cxnSpLocks/>
          </p:cNvCxnSpPr>
          <p:nvPr/>
        </p:nvCxnSpPr>
        <p:spPr>
          <a:xfrm>
            <a:off x="3960869" y="4537606"/>
            <a:ext cx="2544558" cy="11704"/>
          </a:xfrm>
          <a:prstGeom prst="line">
            <a:avLst/>
          </a:prstGeom>
          <a:ln w="38100">
            <a:solidFill>
              <a:schemeClr val="bg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Szövegdoboz 98">
            <a:extLst>
              <a:ext uri="{FF2B5EF4-FFF2-40B4-BE49-F238E27FC236}">
                <a16:creationId xmlns:a16="http://schemas.microsoft.com/office/drawing/2014/main" id="{ABFA4888-6D52-4BD5-9AC8-8CFC341CBE5F}"/>
              </a:ext>
            </a:extLst>
          </p:cNvPr>
          <p:cNvSpPr txBox="1"/>
          <p:nvPr/>
        </p:nvSpPr>
        <p:spPr>
          <a:xfrm>
            <a:off x="5239113" y="4107244"/>
            <a:ext cx="3942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92D050"/>
                </a:solidFill>
              </a:rPr>
              <a:t>F</a:t>
            </a:r>
            <a:endParaRPr lang="hu-HU" sz="2400" b="1" dirty="0">
              <a:solidFill>
                <a:srgbClr val="92D050"/>
              </a:solidFill>
            </a:endParaRPr>
          </a:p>
        </p:txBody>
      </p:sp>
      <p:sp>
        <p:nvSpPr>
          <p:cNvPr id="100" name="Szövegdoboz 99">
            <a:extLst>
              <a:ext uri="{FF2B5EF4-FFF2-40B4-BE49-F238E27FC236}">
                <a16:creationId xmlns:a16="http://schemas.microsoft.com/office/drawing/2014/main" id="{6109617C-1A43-4918-92E5-51FD87BC4E07}"/>
              </a:ext>
            </a:extLst>
          </p:cNvPr>
          <p:cNvSpPr txBox="1"/>
          <p:nvPr/>
        </p:nvSpPr>
        <p:spPr>
          <a:xfrm>
            <a:off x="4828931" y="4528151"/>
            <a:ext cx="3942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92D050"/>
                </a:solidFill>
              </a:rPr>
              <a:t>G</a:t>
            </a:r>
            <a:endParaRPr lang="hu-HU" sz="2400" b="1" dirty="0">
              <a:solidFill>
                <a:srgbClr val="92D050"/>
              </a:solidFill>
            </a:endParaRPr>
          </a:p>
        </p:txBody>
      </p:sp>
      <p:sp>
        <p:nvSpPr>
          <p:cNvPr id="101" name="Szövegdoboz 100">
            <a:extLst>
              <a:ext uri="{FF2B5EF4-FFF2-40B4-BE49-F238E27FC236}">
                <a16:creationId xmlns:a16="http://schemas.microsoft.com/office/drawing/2014/main" id="{38549E45-66A7-4479-919E-5C8AAE9F438C}"/>
              </a:ext>
            </a:extLst>
          </p:cNvPr>
          <p:cNvSpPr txBox="1"/>
          <p:nvPr/>
        </p:nvSpPr>
        <p:spPr>
          <a:xfrm>
            <a:off x="5239114" y="4537607"/>
            <a:ext cx="3942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92D050"/>
                </a:solidFill>
              </a:rPr>
              <a:t>H</a:t>
            </a:r>
            <a:endParaRPr lang="hu-HU" sz="2400" b="1" dirty="0">
              <a:solidFill>
                <a:srgbClr val="92D050"/>
              </a:solidFill>
            </a:endParaRPr>
          </a:p>
        </p:txBody>
      </p:sp>
      <p:cxnSp>
        <p:nvCxnSpPr>
          <p:cNvPr id="103" name="Egyenes összekötő 102">
            <a:extLst>
              <a:ext uri="{FF2B5EF4-FFF2-40B4-BE49-F238E27FC236}">
                <a16:creationId xmlns:a16="http://schemas.microsoft.com/office/drawing/2014/main" id="{CC535AA1-9DD5-4CC0-A9DD-DC2088FBC0C7}"/>
              </a:ext>
            </a:extLst>
          </p:cNvPr>
          <p:cNvCxnSpPr>
            <a:cxnSpLocks/>
          </p:cNvCxnSpPr>
          <p:nvPr/>
        </p:nvCxnSpPr>
        <p:spPr>
          <a:xfrm>
            <a:off x="5862320" y="3428999"/>
            <a:ext cx="0" cy="1120311"/>
          </a:xfrm>
          <a:prstGeom prst="line">
            <a:avLst/>
          </a:prstGeom>
          <a:ln w="38100">
            <a:solidFill>
              <a:schemeClr val="bg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Egyenes összekötő 104">
            <a:extLst>
              <a:ext uri="{FF2B5EF4-FFF2-40B4-BE49-F238E27FC236}">
                <a16:creationId xmlns:a16="http://schemas.microsoft.com/office/drawing/2014/main" id="{4163375B-60C3-4364-8D70-A9B7E5F6D951}"/>
              </a:ext>
            </a:extLst>
          </p:cNvPr>
          <p:cNvCxnSpPr>
            <a:cxnSpLocks/>
          </p:cNvCxnSpPr>
          <p:nvPr/>
        </p:nvCxnSpPr>
        <p:spPr>
          <a:xfrm>
            <a:off x="5207089" y="3962831"/>
            <a:ext cx="1282393" cy="6789"/>
          </a:xfrm>
          <a:prstGeom prst="line">
            <a:avLst/>
          </a:prstGeom>
          <a:ln w="38100">
            <a:solidFill>
              <a:schemeClr val="bg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Szövegdoboz 108">
            <a:extLst>
              <a:ext uri="{FF2B5EF4-FFF2-40B4-BE49-F238E27FC236}">
                <a16:creationId xmlns:a16="http://schemas.microsoft.com/office/drawing/2014/main" id="{6E4F682C-61F7-43AA-A7C3-2816998F5AC2}"/>
              </a:ext>
            </a:extLst>
          </p:cNvPr>
          <p:cNvSpPr txBox="1"/>
          <p:nvPr/>
        </p:nvSpPr>
        <p:spPr>
          <a:xfrm>
            <a:off x="5588116" y="3609354"/>
            <a:ext cx="3942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</a:rPr>
              <a:t>I</a:t>
            </a:r>
            <a:endParaRPr lang="hu-HU" sz="2000" b="1" dirty="0">
              <a:solidFill>
                <a:srgbClr val="0070C0"/>
              </a:solidFill>
            </a:endParaRPr>
          </a:p>
        </p:txBody>
      </p:sp>
      <p:sp>
        <p:nvSpPr>
          <p:cNvPr id="110" name="Szövegdoboz 109">
            <a:extLst>
              <a:ext uri="{FF2B5EF4-FFF2-40B4-BE49-F238E27FC236}">
                <a16:creationId xmlns:a16="http://schemas.microsoft.com/office/drawing/2014/main" id="{EE58A4AD-4C3B-4B56-806D-684D27570222}"/>
              </a:ext>
            </a:extLst>
          </p:cNvPr>
          <p:cNvSpPr txBox="1"/>
          <p:nvPr/>
        </p:nvSpPr>
        <p:spPr>
          <a:xfrm>
            <a:off x="5571192" y="3907188"/>
            <a:ext cx="3942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</a:rPr>
              <a:t>K</a:t>
            </a:r>
            <a:endParaRPr lang="hu-HU" sz="2000" b="1" dirty="0">
              <a:solidFill>
                <a:srgbClr val="0070C0"/>
              </a:solidFill>
            </a:endParaRPr>
          </a:p>
        </p:txBody>
      </p:sp>
      <p:sp>
        <p:nvSpPr>
          <p:cNvPr id="111" name="Szövegdoboz 110">
            <a:extLst>
              <a:ext uri="{FF2B5EF4-FFF2-40B4-BE49-F238E27FC236}">
                <a16:creationId xmlns:a16="http://schemas.microsoft.com/office/drawing/2014/main" id="{812BD9BB-8BC5-4345-ACD3-1632681A095E}"/>
              </a:ext>
            </a:extLst>
          </p:cNvPr>
          <p:cNvSpPr txBox="1"/>
          <p:nvPr/>
        </p:nvSpPr>
        <p:spPr>
          <a:xfrm>
            <a:off x="5830693" y="3625395"/>
            <a:ext cx="3942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</a:rPr>
              <a:t>J</a:t>
            </a:r>
            <a:endParaRPr lang="hu-HU" sz="2000" b="1" dirty="0">
              <a:solidFill>
                <a:srgbClr val="0070C0"/>
              </a:solidFill>
            </a:endParaRPr>
          </a:p>
        </p:txBody>
      </p:sp>
      <p:sp>
        <p:nvSpPr>
          <p:cNvPr id="112" name="Szövegdoboz 111">
            <a:extLst>
              <a:ext uri="{FF2B5EF4-FFF2-40B4-BE49-F238E27FC236}">
                <a16:creationId xmlns:a16="http://schemas.microsoft.com/office/drawing/2014/main" id="{81286EFA-2309-4DC6-B6B7-0048374FE60F}"/>
              </a:ext>
            </a:extLst>
          </p:cNvPr>
          <p:cNvSpPr txBox="1"/>
          <p:nvPr/>
        </p:nvSpPr>
        <p:spPr>
          <a:xfrm>
            <a:off x="5843995" y="3908979"/>
            <a:ext cx="3942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</a:rPr>
              <a:t>L</a:t>
            </a:r>
            <a:endParaRPr lang="hu-HU" sz="20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3133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500"/>
                            </p:stCondLst>
                            <p:childTnLst>
                              <p:par>
                                <p:cTn id="4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000"/>
                            </p:stCondLst>
                            <p:childTnLst>
                              <p:par>
                                <p:cTn id="5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500"/>
                            </p:stCondLst>
                            <p:childTnLst>
                              <p:par>
                                <p:cTn id="5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0"/>
                            </p:stCondLst>
                            <p:childTnLst>
                              <p:par>
                                <p:cTn id="6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500"/>
                            </p:stCondLst>
                            <p:childTnLst>
                              <p:par>
                                <p:cTn id="7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6000"/>
                            </p:stCondLst>
                            <p:childTnLst>
                              <p:par>
                                <p:cTn id="7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6500"/>
                            </p:stCondLst>
                            <p:childTnLst>
                              <p:par>
                                <p:cTn id="8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7000"/>
                            </p:stCondLst>
                            <p:childTnLst>
                              <p:par>
                                <p:cTn id="8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7500"/>
                            </p:stCondLst>
                            <p:childTnLst>
                              <p:par>
                                <p:cTn id="9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8000"/>
                            </p:stCondLst>
                            <p:childTnLst>
                              <p:par>
                                <p:cTn id="10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8500"/>
                            </p:stCondLst>
                            <p:childTnLst>
                              <p:par>
                                <p:cTn id="10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9000"/>
                            </p:stCondLst>
                            <p:childTnLst>
                              <p:par>
                                <p:cTn id="11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9500"/>
                            </p:stCondLst>
                            <p:childTnLst>
                              <p:par>
                                <p:cTn id="11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10000"/>
                            </p:stCondLst>
                            <p:childTnLst>
                              <p:par>
                                <p:cTn id="12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10500"/>
                            </p:stCondLst>
                            <p:childTnLst>
                              <p:par>
                                <p:cTn id="13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11000"/>
                            </p:stCondLst>
                            <p:childTnLst>
                              <p:par>
                                <p:cTn id="13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11500"/>
                            </p:stCondLst>
                            <p:childTnLst>
                              <p:par>
                                <p:cTn id="14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5" dur="500" fill="hold"/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500" fill="hold"/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12000"/>
                            </p:stCondLst>
                            <p:childTnLst>
                              <p:par>
                                <p:cTn id="14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12500"/>
                            </p:stCondLst>
                            <p:childTnLst>
                              <p:par>
                                <p:cTn id="15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7" dur="500" fill="hold"/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500" fill="hold"/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13000"/>
                            </p:stCondLst>
                            <p:childTnLst>
                              <p:par>
                                <p:cTn id="16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" fill="hold">
                            <p:stCondLst>
                              <p:cond delay="13500"/>
                            </p:stCondLst>
                            <p:childTnLst>
                              <p:par>
                                <p:cTn id="16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9" dur="500" fill="hold"/>
                                        <p:tgtEl>
                                          <p:spTgt spid="1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500" fill="hold"/>
                                        <p:tgtEl>
                                          <p:spTgt spid="1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1" dur="500"/>
                                        <p:tgtEl>
                                          <p:spTgt spid="1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14000"/>
                            </p:stCondLst>
                            <p:childTnLst>
                              <p:par>
                                <p:cTn id="17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" fill="hold">
                            <p:stCondLst>
                              <p:cond delay="14500"/>
                            </p:stCondLst>
                            <p:childTnLst>
                              <p:par>
                                <p:cTn id="17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1" dur="500" fill="hold"/>
                                        <p:tgtEl>
                                          <p:spTgt spid="1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" dur="500" fill="hold"/>
                                        <p:tgtEl>
                                          <p:spTgt spid="1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3" dur="500"/>
                                        <p:tgtEl>
                                          <p:spTgt spid="1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" fill="hold">
                            <p:stCondLst>
                              <p:cond delay="15000"/>
                            </p:stCondLst>
                            <p:childTnLst>
                              <p:par>
                                <p:cTn id="18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0" fill="hold">
                            <p:stCondLst>
                              <p:cond delay="15500"/>
                            </p:stCondLst>
                            <p:childTnLst>
                              <p:par>
                                <p:cTn id="19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6" fill="hold">
                            <p:stCondLst>
                              <p:cond delay="16000"/>
                            </p:stCondLst>
                            <p:childTnLst>
                              <p:par>
                                <p:cTn id="19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9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2" fill="hold">
                            <p:stCondLst>
                              <p:cond delay="16500"/>
                            </p:stCondLst>
                            <p:childTnLst>
                              <p:par>
                                <p:cTn id="20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5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6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8" fill="hold">
                            <p:stCondLst>
                              <p:cond delay="17000"/>
                            </p:stCondLst>
                            <p:childTnLst>
                              <p:par>
                                <p:cTn id="20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1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2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3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4" fill="hold">
                            <p:stCondLst>
                              <p:cond delay="17500"/>
                            </p:stCondLst>
                            <p:childTnLst>
                              <p:par>
                                <p:cTn id="21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7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9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0" fill="hold">
                            <p:stCondLst>
                              <p:cond delay="18000"/>
                            </p:stCondLst>
                            <p:childTnLst>
                              <p:par>
                                <p:cTn id="2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3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4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6" fill="hold">
                            <p:stCondLst>
                              <p:cond delay="18500"/>
                            </p:stCondLst>
                            <p:childTnLst>
                              <p:par>
                                <p:cTn id="22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9" dur="500" fill="hold"/>
                                        <p:tgtEl>
                                          <p:spTgt spid="1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0" dur="500" fill="hold"/>
                                        <p:tgtEl>
                                          <p:spTgt spid="1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1" dur="500"/>
                                        <p:tgtEl>
                                          <p:spTgt spid="1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2" fill="hold">
                            <p:stCondLst>
                              <p:cond delay="19000"/>
                            </p:stCondLst>
                            <p:childTnLst>
                              <p:par>
                                <p:cTn id="23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5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6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8" fill="hold">
                            <p:stCondLst>
                              <p:cond delay="19500"/>
                            </p:stCondLst>
                            <p:childTnLst>
                              <p:par>
                                <p:cTn id="23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1" dur="500" fill="hold"/>
                                        <p:tgtEl>
                                          <p:spTgt spid="1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2" dur="500" fill="hold"/>
                                        <p:tgtEl>
                                          <p:spTgt spid="1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3" dur="500"/>
                                        <p:tgtEl>
                                          <p:spTgt spid="1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4" fill="hold">
                            <p:stCondLst>
                              <p:cond delay="20000"/>
                            </p:stCondLst>
                            <p:childTnLst>
                              <p:par>
                                <p:cTn id="24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8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0" fill="hold">
                            <p:stCondLst>
                              <p:cond delay="20500"/>
                            </p:stCondLst>
                            <p:childTnLst>
                              <p:par>
                                <p:cTn id="25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3" dur="500" fill="hold"/>
                                        <p:tgtEl>
                                          <p:spTgt spid="1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4" dur="500" fill="hold"/>
                                        <p:tgtEl>
                                          <p:spTgt spid="1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5" dur="500"/>
                                        <p:tgtEl>
                                          <p:spTgt spid="1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6" fill="hold">
                            <p:stCondLst>
                              <p:cond delay="21000"/>
                            </p:stCondLst>
                            <p:childTnLst>
                              <p:par>
                                <p:cTn id="25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9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0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2" fill="hold">
                            <p:stCondLst>
                              <p:cond delay="21500"/>
                            </p:stCondLst>
                            <p:childTnLst>
                              <p:par>
                                <p:cTn id="26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5" dur="500" fill="hold"/>
                                        <p:tgtEl>
                                          <p:spTgt spid="1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6" dur="500" fill="hold"/>
                                        <p:tgtEl>
                                          <p:spTgt spid="1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7" dur="500"/>
                                        <p:tgtEl>
                                          <p:spTgt spid="1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29" grpId="0" animBg="1"/>
      <p:bldP spid="30" grpId="0" animBg="1"/>
      <p:bldP spid="2" grpId="0" animBg="1"/>
      <p:bldP spid="31" grpId="0" animBg="1"/>
      <p:bldP spid="32" grpId="0" animBg="1"/>
      <p:bldP spid="33" grpId="0" animBg="1"/>
      <p:bldP spid="42" grpId="0" animBg="1"/>
      <p:bldP spid="62" grpId="0" animBg="1"/>
      <p:bldP spid="63" grpId="0" animBg="1"/>
      <p:bldP spid="64" grpId="0" animBg="1"/>
      <p:bldP spid="65" grpId="0" animBg="1"/>
      <p:bldP spid="75" grpId="1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Kép 6">
            <a:extLst>
              <a:ext uri="{FF2B5EF4-FFF2-40B4-BE49-F238E27FC236}">
                <a16:creationId xmlns:a16="http://schemas.microsoft.com/office/drawing/2014/main" id="{B6D7B36B-0759-45DC-96D8-B5FA969568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066" y="1029758"/>
            <a:ext cx="9939867" cy="5591175"/>
          </a:xfrm>
          <a:prstGeom prst="rect">
            <a:avLst/>
          </a:prstGeom>
        </p:spPr>
      </p:pic>
      <p:sp>
        <p:nvSpPr>
          <p:cNvPr id="8" name="Szövegdoboz 7">
            <a:extLst>
              <a:ext uri="{FF2B5EF4-FFF2-40B4-BE49-F238E27FC236}">
                <a16:creationId xmlns:a16="http://schemas.microsoft.com/office/drawing/2014/main" id="{1366C8F6-ABEF-4104-A8A9-A8381254877B}"/>
              </a:ext>
            </a:extLst>
          </p:cNvPr>
          <p:cNvSpPr txBox="1"/>
          <p:nvPr/>
        </p:nvSpPr>
        <p:spPr>
          <a:xfrm>
            <a:off x="914399" y="237067"/>
            <a:ext cx="43236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600" dirty="0"/>
              <a:t>Kép tömörítésben</a:t>
            </a:r>
          </a:p>
        </p:txBody>
      </p:sp>
    </p:spTree>
    <p:extLst>
      <p:ext uri="{BB962C8B-B14F-4D97-AF65-F5344CB8AC3E}">
        <p14:creationId xmlns:p14="http://schemas.microsoft.com/office/powerpoint/2010/main" val="26197851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zövegdoboz 1">
            <a:extLst>
              <a:ext uri="{FF2B5EF4-FFF2-40B4-BE49-F238E27FC236}">
                <a16:creationId xmlns:a16="http://schemas.microsoft.com/office/drawing/2014/main" id="{AEB5782C-EC88-4D7B-99D4-2236C6475091}"/>
              </a:ext>
            </a:extLst>
          </p:cNvPr>
          <p:cNvSpPr txBox="1"/>
          <p:nvPr/>
        </p:nvSpPr>
        <p:spPr>
          <a:xfrm>
            <a:off x="530577" y="124178"/>
            <a:ext cx="48090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200" dirty="0"/>
              <a:t>Térkép kezelés</a:t>
            </a:r>
          </a:p>
        </p:txBody>
      </p:sp>
      <p:pic>
        <p:nvPicPr>
          <p:cNvPr id="6146" name="Picture 2" descr="GitHub - leonardodlana/quadtree-geolocation: Small project showing the  power of the quadtree structure to improve geolocation">
            <a:extLst>
              <a:ext uri="{FF2B5EF4-FFF2-40B4-BE49-F238E27FC236}">
                <a16:creationId xmlns:a16="http://schemas.microsoft.com/office/drawing/2014/main" id="{361DEC79-36E6-4674-B1E6-619B252D814E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657" y="983630"/>
            <a:ext cx="11270685" cy="5621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34663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Sub-millisecond Timezone Resolution | Mothership">
            <a:extLst>
              <a:ext uri="{FF2B5EF4-FFF2-40B4-BE49-F238E27FC236}">
                <a16:creationId xmlns:a16="http://schemas.microsoft.com/office/drawing/2014/main" id="{9CD7EE28-071A-4396-8B55-6BF74165553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25706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GitHub - Amey-Thakur/QUADTREE-VISUALIZER: An application capable of  presenting a view of the QuadTree. Design and development of QuadTree view  and data model.">
            <a:extLst>
              <a:ext uri="{FF2B5EF4-FFF2-40B4-BE49-F238E27FC236}">
                <a16:creationId xmlns:a16="http://schemas.microsoft.com/office/drawing/2014/main" id="{65572B23-378C-4017-B11C-E70842BB650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9820" y="774864"/>
            <a:ext cx="5875513" cy="587551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</p:pic>
      <p:sp>
        <p:nvSpPr>
          <p:cNvPr id="2" name="Téglalap 1">
            <a:extLst>
              <a:ext uri="{FF2B5EF4-FFF2-40B4-BE49-F238E27FC236}">
                <a16:creationId xmlns:a16="http://schemas.microsoft.com/office/drawing/2014/main" id="{A05372AA-4D54-469D-A06B-D1F7900060B0}"/>
              </a:ext>
            </a:extLst>
          </p:cNvPr>
          <p:cNvSpPr/>
          <p:nvPr/>
        </p:nvSpPr>
        <p:spPr>
          <a:xfrm>
            <a:off x="2165020" y="49578"/>
            <a:ext cx="786196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2800" dirty="0"/>
              <a:t>Ütközés érzékelés főként játékfejlesztésnél használják</a:t>
            </a:r>
          </a:p>
        </p:txBody>
      </p:sp>
    </p:spTree>
    <p:extLst>
      <p:ext uri="{BB962C8B-B14F-4D97-AF65-F5344CB8AC3E}">
        <p14:creationId xmlns:p14="http://schemas.microsoft.com/office/powerpoint/2010/main" val="39202569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ép 2">
            <a:extLst>
              <a:ext uri="{FF2B5EF4-FFF2-40B4-BE49-F238E27FC236}">
                <a16:creationId xmlns:a16="http://schemas.microsoft.com/office/drawing/2014/main" id="{135F832D-E931-4A2C-95F6-15EE61DE43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3689" y="36689"/>
            <a:ext cx="6784622" cy="6784622"/>
          </a:xfrm>
          <a:prstGeom prst="rect">
            <a:avLst/>
          </a:prstGeom>
        </p:spPr>
      </p:pic>
      <p:sp>
        <p:nvSpPr>
          <p:cNvPr id="4" name="Szövegdoboz 3">
            <a:extLst>
              <a:ext uri="{FF2B5EF4-FFF2-40B4-BE49-F238E27FC236}">
                <a16:creationId xmlns:a16="http://schemas.microsoft.com/office/drawing/2014/main" id="{FD484A14-5815-4A9A-8A00-D23E091A9124}"/>
              </a:ext>
            </a:extLst>
          </p:cNvPr>
          <p:cNvSpPr txBox="1"/>
          <p:nvPr/>
        </p:nvSpPr>
        <p:spPr>
          <a:xfrm>
            <a:off x="10983807" y="2606428"/>
            <a:ext cx="34459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ÁBRÁZOLÁSA</a:t>
            </a:r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B16D5E11-B445-4F92-8BE1-4325B7CEBC7D}"/>
              </a:ext>
            </a:extLst>
          </p:cNvPr>
          <p:cNvSpPr txBox="1"/>
          <p:nvPr/>
        </p:nvSpPr>
        <p:spPr>
          <a:xfrm>
            <a:off x="570090" y="259644"/>
            <a:ext cx="29351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ALAKZATOK</a:t>
            </a:r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F2C3E8B8-363D-4F85-9480-DBE8CDC865CD}"/>
              </a:ext>
            </a:extLst>
          </p:cNvPr>
          <p:cNvSpPr txBox="1"/>
          <p:nvPr/>
        </p:nvSpPr>
        <p:spPr>
          <a:xfrm>
            <a:off x="1636889" y="2844967"/>
            <a:ext cx="2935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KÖR</a:t>
            </a:r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078CD541-0F38-4DD0-969D-286D18018D03}"/>
              </a:ext>
            </a:extLst>
          </p:cNvPr>
          <p:cNvSpPr txBox="1"/>
          <p:nvPr/>
        </p:nvSpPr>
        <p:spPr>
          <a:xfrm>
            <a:off x="10132059" y="474344"/>
            <a:ext cx="32173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VONAL</a:t>
            </a:r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26451545-41E6-4878-A850-C5359373ACF7}"/>
              </a:ext>
            </a:extLst>
          </p:cNvPr>
          <p:cNvSpPr txBox="1"/>
          <p:nvPr/>
        </p:nvSpPr>
        <p:spPr>
          <a:xfrm>
            <a:off x="409224" y="3612444"/>
            <a:ext cx="32173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SOKSZÖGEK</a:t>
            </a:r>
          </a:p>
        </p:txBody>
      </p:sp>
    </p:spTree>
    <p:extLst>
      <p:ext uri="{BB962C8B-B14F-4D97-AF65-F5344CB8AC3E}">
        <p14:creationId xmlns:p14="http://schemas.microsoft.com/office/powerpoint/2010/main" val="3294276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ntr" presetSubtype="0" accel="5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" dur="18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" dur="182" fill="hold">
                                          <p:stCondLst>
                                            <p:cond delay="18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8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2" decel="50000" autoRev="1" fill="hold">
                                          <p:stCondLst>
                                            <p:cond delay="18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4" fill="hold">
                                          <p:stCondLst>
                                            <p:cond delay="34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38" presetClass="entr" presetSubtype="0" accel="5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4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15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38" presetClass="entr" presetSubtype="0" accel="5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21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22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38" presetClass="entr" presetSubtype="0" accel="5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28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29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38" presetClass="entr" presetSubtype="0" accel="5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35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36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zövegdoboz 1">
            <a:extLst>
              <a:ext uri="{FF2B5EF4-FFF2-40B4-BE49-F238E27FC236}">
                <a16:creationId xmlns:a16="http://schemas.microsoft.com/office/drawing/2014/main" id="{E5554154-4AD1-46F4-9088-716F80456DB1}"/>
              </a:ext>
            </a:extLst>
          </p:cNvPr>
          <p:cNvSpPr txBox="1"/>
          <p:nvPr/>
        </p:nvSpPr>
        <p:spPr>
          <a:xfrm>
            <a:off x="1140179" y="959555"/>
            <a:ext cx="10351910" cy="455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200" dirty="0"/>
              <a:t>Feladat</a:t>
            </a:r>
          </a:p>
          <a:p>
            <a:r>
              <a:rPr lang="hu-HU" sz="2400" dirty="0"/>
              <a:t>Jancsi első tanulóként fejezte be az idei tanévet, és ezért kitüntetést is kapott. A jutalma egy világkörüli utazás volt. Jancsinak volt egy régi fényképező gépje, amit még a nagypapájától kapott ajándékban. Nagyon szereti használni és sokat fényképezik, mivel egy szép nap jó fotóssá szeretne válni. Készít mindenről fotót, amit csak meglát. A fotókat az eszközön tárolja, mivel nagyon régi eszközről van szó így olyan formátumban tárolja a fényképeket, amit ma már nem támogat semmilyen más eszköz sem. Jancsi ezért megkért, hogy készítsek neki egy kép feldolgozó rendszert. A fényképező gép a képpontokat x y koordinátarendszerben tárolja és hozzárendel egy karaktert, amely ábrázolja az adott pixelt a legjobban.</a:t>
            </a:r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6428882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zövegdoboz 1">
            <a:extLst>
              <a:ext uri="{FF2B5EF4-FFF2-40B4-BE49-F238E27FC236}">
                <a16:creationId xmlns:a16="http://schemas.microsoft.com/office/drawing/2014/main" id="{FABC5300-F732-4E11-A61A-9DB24CCF52D1}"/>
              </a:ext>
            </a:extLst>
          </p:cNvPr>
          <p:cNvSpPr txBox="1"/>
          <p:nvPr/>
        </p:nvSpPr>
        <p:spPr>
          <a:xfrm>
            <a:off x="1693334" y="451556"/>
            <a:ext cx="47074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600" dirty="0"/>
              <a:t>Bibliográfia:</a:t>
            </a:r>
          </a:p>
        </p:txBody>
      </p:sp>
      <p:sp>
        <p:nvSpPr>
          <p:cNvPr id="3" name="Téglalap 2">
            <a:extLst>
              <a:ext uri="{FF2B5EF4-FFF2-40B4-BE49-F238E27FC236}">
                <a16:creationId xmlns:a16="http://schemas.microsoft.com/office/drawing/2014/main" id="{A1947B7F-CD95-40D3-82CA-F77A787962FD}"/>
              </a:ext>
            </a:extLst>
          </p:cNvPr>
          <p:cNvSpPr/>
          <p:nvPr/>
        </p:nvSpPr>
        <p:spPr>
          <a:xfrm>
            <a:off x="1343377" y="1468947"/>
            <a:ext cx="1017128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u-HU"/>
              <a:t>https://i11www.iti.kit.edu/_media/teaching/winter2015/compgeom/algogeom-ws15-vl11-printable.pdf</a:t>
            </a:r>
            <a:endParaRPr lang="hu-HU" dirty="0"/>
          </a:p>
        </p:txBody>
      </p:sp>
      <p:sp>
        <p:nvSpPr>
          <p:cNvPr id="4" name="Téglalap 3">
            <a:extLst>
              <a:ext uri="{FF2B5EF4-FFF2-40B4-BE49-F238E27FC236}">
                <a16:creationId xmlns:a16="http://schemas.microsoft.com/office/drawing/2014/main" id="{C6B4BBBA-A64F-46E2-9C52-AC432CE5D613}"/>
              </a:ext>
            </a:extLst>
          </p:cNvPr>
          <p:cNvSpPr/>
          <p:nvPr/>
        </p:nvSpPr>
        <p:spPr>
          <a:xfrm>
            <a:off x="1343377" y="2024673"/>
            <a:ext cx="53701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u-HU" dirty="0"/>
              <a:t>https://hu.frwiki.wiki/wiki/Quadtree</a:t>
            </a:r>
          </a:p>
        </p:txBody>
      </p:sp>
      <p:sp>
        <p:nvSpPr>
          <p:cNvPr id="5" name="Téglalap 4">
            <a:extLst>
              <a:ext uri="{FF2B5EF4-FFF2-40B4-BE49-F238E27FC236}">
                <a16:creationId xmlns:a16="http://schemas.microsoft.com/office/drawing/2014/main" id="{451D13DE-07C6-42B4-8BE1-F5444905622F}"/>
              </a:ext>
            </a:extLst>
          </p:cNvPr>
          <p:cNvSpPr/>
          <p:nvPr/>
        </p:nvSpPr>
        <p:spPr>
          <a:xfrm>
            <a:off x="1343377" y="2580399"/>
            <a:ext cx="45543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dirty="0"/>
              <a:t>https://adoc.pub/negyagu-fak-quad-trees.html</a:t>
            </a:r>
          </a:p>
        </p:txBody>
      </p:sp>
      <p:sp>
        <p:nvSpPr>
          <p:cNvPr id="6" name="Téglalap 5">
            <a:extLst>
              <a:ext uri="{FF2B5EF4-FFF2-40B4-BE49-F238E27FC236}">
                <a16:creationId xmlns:a16="http://schemas.microsoft.com/office/drawing/2014/main" id="{EEB06D1D-C3A3-4A8E-84C4-B9CFDF01C83E}"/>
              </a:ext>
            </a:extLst>
          </p:cNvPr>
          <p:cNvSpPr/>
          <p:nvPr/>
        </p:nvSpPr>
        <p:spPr>
          <a:xfrm>
            <a:off x="1328738" y="3136125"/>
            <a:ext cx="42487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dirty="0"/>
              <a:t>https://www.geeksforgeeks.org/quad-tree/</a:t>
            </a:r>
          </a:p>
        </p:txBody>
      </p:sp>
      <p:sp>
        <p:nvSpPr>
          <p:cNvPr id="7" name="Téglalap 6">
            <a:extLst>
              <a:ext uri="{FF2B5EF4-FFF2-40B4-BE49-F238E27FC236}">
                <a16:creationId xmlns:a16="http://schemas.microsoft.com/office/drawing/2014/main" id="{571F6A0E-277E-48B5-B8FC-712FE66F734A}"/>
              </a:ext>
            </a:extLst>
          </p:cNvPr>
          <p:cNvSpPr/>
          <p:nvPr/>
        </p:nvSpPr>
        <p:spPr>
          <a:xfrm>
            <a:off x="1343377" y="3691851"/>
            <a:ext cx="39292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dirty="0"/>
              <a:t>https://en.wikipedia.org/wiki/Quadtree</a:t>
            </a:r>
          </a:p>
        </p:txBody>
      </p:sp>
      <p:sp>
        <p:nvSpPr>
          <p:cNvPr id="8" name="Téglalap 7">
            <a:extLst>
              <a:ext uri="{FF2B5EF4-FFF2-40B4-BE49-F238E27FC236}">
                <a16:creationId xmlns:a16="http://schemas.microsoft.com/office/drawing/2014/main" id="{3B0C0820-775A-4E32-95A3-B2BF1E1E032E}"/>
              </a:ext>
            </a:extLst>
          </p:cNvPr>
          <p:cNvSpPr/>
          <p:nvPr/>
        </p:nvSpPr>
        <p:spPr>
          <a:xfrm>
            <a:off x="1328737" y="4247577"/>
            <a:ext cx="80297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u-HU" dirty="0"/>
              <a:t>https://www.cs.cmu.edu/~ckingsf/bioinfo-lectures/quadtrees.pdf</a:t>
            </a:r>
          </a:p>
        </p:txBody>
      </p:sp>
      <p:sp>
        <p:nvSpPr>
          <p:cNvPr id="9" name="Téglalap 8">
            <a:extLst>
              <a:ext uri="{FF2B5EF4-FFF2-40B4-BE49-F238E27FC236}">
                <a16:creationId xmlns:a16="http://schemas.microsoft.com/office/drawing/2014/main" id="{C56F224B-80B3-4A70-A616-45FF9AD21F2E}"/>
              </a:ext>
            </a:extLst>
          </p:cNvPr>
          <p:cNvSpPr/>
          <p:nvPr/>
        </p:nvSpPr>
        <p:spPr>
          <a:xfrm>
            <a:off x="1343376" y="4803303"/>
            <a:ext cx="801511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u-HU" dirty="0"/>
              <a:t>https://opendsa-server.cs.vt.edu/ODSA/Books/CS3/html/PRquadtree.html</a:t>
            </a:r>
          </a:p>
        </p:txBody>
      </p:sp>
    </p:spTree>
    <p:extLst>
      <p:ext uri="{BB962C8B-B14F-4D97-AF65-F5344CB8AC3E}">
        <p14:creationId xmlns:p14="http://schemas.microsoft.com/office/powerpoint/2010/main" val="22397671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zövegdoboz 1">
            <a:extLst>
              <a:ext uri="{FF2B5EF4-FFF2-40B4-BE49-F238E27FC236}">
                <a16:creationId xmlns:a16="http://schemas.microsoft.com/office/drawing/2014/main" id="{92CFB921-F2A6-4C30-AD6B-CCCC2C270095}"/>
              </a:ext>
            </a:extLst>
          </p:cNvPr>
          <p:cNvSpPr txBox="1"/>
          <p:nvPr/>
        </p:nvSpPr>
        <p:spPr>
          <a:xfrm>
            <a:off x="0" y="2491740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5400" dirty="0"/>
              <a:t>Köszönöm a figyelmet</a:t>
            </a:r>
            <a:r>
              <a:rPr lang="en-US" sz="5400" dirty="0"/>
              <a:t>!</a:t>
            </a:r>
            <a:endParaRPr lang="hu-HU" sz="5400" dirty="0"/>
          </a:p>
        </p:txBody>
      </p:sp>
    </p:spTree>
    <p:extLst>
      <p:ext uri="{BB962C8B-B14F-4D97-AF65-F5344CB8AC3E}">
        <p14:creationId xmlns:p14="http://schemas.microsoft.com/office/powerpoint/2010/main" val="3687689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églalap 1">
            <a:extLst>
              <a:ext uri="{FF2B5EF4-FFF2-40B4-BE49-F238E27FC236}">
                <a16:creationId xmlns:a16="http://schemas.microsoft.com/office/drawing/2014/main" id="{6B511FF9-D7F6-4B3F-B320-DB4CB30FE035}"/>
              </a:ext>
            </a:extLst>
          </p:cNvPr>
          <p:cNvSpPr/>
          <p:nvPr/>
        </p:nvSpPr>
        <p:spPr>
          <a:xfrm>
            <a:off x="1193893" y="581844"/>
            <a:ext cx="283039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4000" dirty="0"/>
              <a:t>Osztályozás </a:t>
            </a:r>
          </a:p>
        </p:txBody>
      </p:sp>
      <p:sp>
        <p:nvSpPr>
          <p:cNvPr id="4" name="Téglalap 3">
            <a:extLst>
              <a:ext uri="{FF2B5EF4-FFF2-40B4-BE49-F238E27FC236}">
                <a16:creationId xmlns:a16="http://schemas.microsoft.com/office/drawing/2014/main" id="{9F215112-87FB-4A54-B7F1-DE77581FC016}"/>
              </a:ext>
            </a:extLst>
          </p:cNvPr>
          <p:cNvSpPr/>
          <p:nvPr/>
        </p:nvSpPr>
        <p:spPr>
          <a:xfrm>
            <a:off x="839022" y="3913860"/>
            <a:ext cx="7336047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spcBef>
                <a:spcPts val="2400"/>
              </a:spcBef>
              <a:spcAft>
                <a:spcPts val="2400"/>
              </a:spcAft>
              <a:buFont typeface="Wingdings" panose="05000000000000000000" pitchFamily="2" charset="2"/>
              <a:buChar char="Ø"/>
            </a:pPr>
            <a:r>
              <a:rPr lang="hu-HU" sz="3200" b="1" dirty="0">
                <a:latin typeface="Calibri" panose="020F0502020204030204" pitchFamily="34" charset="0"/>
                <a:cs typeface="Calibri" panose="020F0502020204030204" pitchFamily="34" charset="0"/>
              </a:rPr>
              <a:t>Perem négyágú fa (</a:t>
            </a:r>
            <a:r>
              <a:rPr lang="hu-HU" sz="3200" b="1" dirty="0" err="1">
                <a:latin typeface="Calibri" panose="020F0502020204030204" pitchFamily="34" charset="0"/>
                <a:cs typeface="Calibri" panose="020F0502020204030204" pitchFamily="34" charset="0"/>
              </a:rPr>
              <a:t>Boundary</a:t>
            </a:r>
            <a:r>
              <a:rPr lang="hu-HU" sz="32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hu-HU" sz="3200" b="1" dirty="0" err="1">
                <a:latin typeface="Calibri" panose="020F0502020204030204" pitchFamily="34" charset="0"/>
                <a:cs typeface="Calibri" panose="020F0502020204030204" pitchFamily="34" charset="0"/>
              </a:rPr>
              <a:t>quadtree</a:t>
            </a:r>
            <a:r>
              <a:rPr lang="hu-HU" sz="3200" b="1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br>
              <a:rPr lang="hu-HU" sz="3200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hu-HU" sz="32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églalap 4">
            <a:extLst>
              <a:ext uri="{FF2B5EF4-FFF2-40B4-BE49-F238E27FC236}">
                <a16:creationId xmlns:a16="http://schemas.microsoft.com/office/drawing/2014/main" id="{F15B4982-4FE1-4F86-9560-112718B2A83F}"/>
              </a:ext>
            </a:extLst>
          </p:cNvPr>
          <p:cNvSpPr/>
          <p:nvPr/>
        </p:nvSpPr>
        <p:spPr>
          <a:xfrm>
            <a:off x="839022" y="1774590"/>
            <a:ext cx="703827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spcBef>
                <a:spcPts val="2400"/>
              </a:spcBef>
              <a:spcAft>
                <a:spcPts val="2400"/>
              </a:spcAft>
              <a:buFont typeface="Wingdings" panose="05000000000000000000" pitchFamily="2" charset="2"/>
              <a:buChar char="Ø"/>
            </a:pPr>
            <a:r>
              <a:rPr lang="hu-HU" sz="3200" b="1" dirty="0">
                <a:latin typeface="Calibri" panose="020F0502020204030204" pitchFamily="34" charset="0"/>
                <a:cs typeface="Calibri" panose="020F0502020204030204" pitchFamily="34" charset="0"/>
              </a:rPr>
              <a:t>Területi négyágú fa (</a:t>
            </a:r>
            <a:r>
              <a:rPr lang="hu-HU" sz="3200" b="1" dirty="0" err="1">
                <a:latin typeface="Calibri" panose="020F0502020204030204" pitchFamily="34" charset="0"/>
                <a:cs typeface="Calibri" panose="020F0502020204030204" pitchFamily="34" charset="0"/>
              </a:rPr>
              <a:t>Region</a:t>
            </a:r>
            <a:r>
              <a:rPr lang="hu-HU" sz="32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hu-HU" sz="3200" b="1" dirty="0" err="1">
                <a:latin typeface="Calibri" panose="020F0502020204030204" pitchFamily="34" charset="0"/>
                <a:cs typeface="Calibri" panose="020F0502020204030204" pitchFamily="34" charset="0"/>
              </a:rPr>
              <a:t>quadtree</a:t>
            </a:r>
            <a:r>
              <a:rPr lang="hu-HU" sz="3200" b="1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  <p:sp>
        <p:nvSpPr>
          <p:cNvPr id="6" name="Téglalap 5">
            <a:extLst>
              <a:ext uri="{FF2B5EF4-FFF2-40B4-BE49-F238E27FC236}">
                <a16:creationId xmlns:a16="http://schemas.microsoft.com/office/drawing/2014/main" id="{AE283799-02EF-45AE-92C0-68383ACD8A68}"/>
              </a:ext>
            </a:extLst>
          </p:cNvPr>
          <p:cNvSpPr/>
          <p:nvPr/>
        </p:nvSpPr>
        <p:spPr>
          <a:xfrm>
            <a:off x="839022" y="2844225"/>
            <a:ext cx="626511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spcBef>
                <a:spcPts val="2400"/>
              </a:spcBef>
              <a:spcAft>
                <a:spcPts val="2400"/>
              </a:spcAft>
              <a:buFont typeface="Wingdings" panose="05000000000000000000" pitchFamily="2" charset="2"/>
              <a:buChar char="Ø"/>
            </a:pPr>
            <a:r>
              <a:rPr lang="hu-HU" sz="3200" b="1" dirty="0">
                <a:latin typeface="Calibri" panose="020F0502020204030204" pitchFamily="34" charset="0"/>
                <a:cs typeface="Calibri" panose="020F0502020204030204" pitchFamily="34" charset="0"/>
              </a:rPr>
              <a:t>Pont négyágú fa (</a:t>
            </a:r>
            <a:r>
              <a:rPr lang="hu-HU" sz="3200" b="1" dirty="0" err="1">
                <a:latin typeface="Calibri" panose="020F0502020204030204" pitchFamily="34" charset="0"/>
                <a:cs typeface="Calibri" panose="020F0502020204030204" pitchFamily="34" charset="0"/>
              </a:rPr>
              <a:t>Point</a:t>
            </a:r>
            <a:r>
              <a:rPr lang="hu-HU" sz="32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hu-HU" sz="3200" b="1" dirty="0" err="1">
                <a:latin typeface="Calibri" panose="020F0502020204030204" pitchFamily="34" charset="0"/>
                <a:cs typeface="Calibri" panose="020F0502020204030204" pitchFamily="34" charset="0"/>
              </a:rPr>
              <a:t>quadtree</a:t>
            </a:r>
            <a:r>
              <a:rPr lang="hu-HU" sz="3200" b="1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796301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>
            <a:extLst>
              <a:ext uri="{FF2B5EF4-FFF2-40B4-BE49-F238E27FC236}">
                <a16:creationId xmlns:a16="http://schemas.microsoft.com/office/drawing/2014/main" id="{8FB1A31A-6538-44DF-A7D0-BA707CA388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067" y="1745505"/>
            <a:ext cx="5128888" cy="3094719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F5C24CD3-A930-4CF3-A372-83687CA97C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3583" y="1158240"/>
            <a:ext cx="4807773" cy="3922130"/>
          </a:xfrm>
          <a:prstGeom prst="rect">
            <a:avLst/>
          </a:prstGeom>
          <a:pattFill prst="pct5">
            <a:fgClr>
              <a:schemeClr val="accent2">
                <a:lumMod val="60000"/>
                <a:lumOff val="40000"/>
              </a:schemeClr>
            </a:fgClr>
            <a:bgClr>
              <a:schemeClr val="bg1"/>
            </a:bgClr>
          </a:pattFill>
        </p:spPr>
      </p:pic>
      <p:sp>
        <p:nvSpPr>
          <p:cNvPr id="6" name="Szövegdoboz 5">
            <a:extLst>
              <a:ext uri="{FF2B5EF4-FFF2-40B4-BE49-F238E27FC236}">
                <a16:creationId xmlns:a16="http://schemas.microsoft.com/office/drawing/2014/main" id="{17538535-DFF9-41C2-A6AC-84EA624EF6DA}"/>
              </a:ext>
            </a:extLst>
          </p:cNvPr>
          <p:cNvSpPr txBox="1"/>
          <p:nvPr/>
        </p:nvSpPr>
        <p:spPr>
          <a:xfrm>
            <a:off x="1466407" y="498086"/>
            <a:ext cx="39502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600" b="1" dirty="0"/>
              <a:t>Területi négyágú fa</a:t>
            </a:r>
          </a:p>
        </p:txBody>
      </p:sp>
    </p:spTree>
    <p:extLst>
      <p:ext uri="{BB962C8B-B14F-4D97-AF65-F5344CB8AC3E}">
        <p14:creationId xmlns:p14="http://schemas.microsoft.com/office/powerpoint/2010/main" val="20012324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ép 2">
            <a:extLst>
              <a:ext uri="{FF2B5EF4-FFF2-40B4-BE49-F238E27FC236}">
                <a16:creationId xmlns:a16="http://schemas.microsoft.com/office/drawing/2014/main" id="{32BDD291-5536-4A1B-8323-13DA639DD7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0974" y="2772877"/>
            <a:ext cx="6830051" cy="3086055"/>
          </a:xfrm>
          <a:prstGeom prst="rect">
            <a:avLst/>
          </a:prstGeom>
        </p:spPr>
      </p:pic>
      <p:sp>
        <p:nvSpPr>
          <p:cNvPr id="4" name="Szövegdoboz 3">
            <a:extLst>
              <a:ext uri="{FF2B5EF4-FFF2-40B4-BE49-F238E27FC236}">
                <a16:creationId xmlns:a16="http://schemas.microsoft.com/office/drawing/2014/main" id="{70B7E95E-CDD8-4986-BD68-422F4149F300}"/>
              </a:ext>
            </a:extLst>
          </p:cNvPr>
          <p:cNvSpPr txBox="1"/>
          <p:nvPr/>
        </p:nvSpPr>
        <p:spPr>
          <a:xfrm>
            <a:off x="1704621" y="428978"/>
            <a:ext cx="763129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hu-HU" sz="3200" dirty="0"/>
              <a:t>legyen egy 2</a:t>
            </a:r>
            <a:r>
              <a:rPr lang="hu-HU" sz="3200" baseline="50000" dirty="0"/>
              <a:t>n</a:t>
            </a:r>
            <a:r>
              <a:rPr lang="hu-HU" sz="3200" dirty="0"/>
              <a:t> x 2</a:t>
            </a:r>
            <a:r>
              <a:rPr lang="hu-HU" sz="3200" baseline="50000" dirty="0"/>
              <a:t>n</a:t>
            </a:r>
            <a:r>
              <a:rPr lang="hu-HU" sz="3200" dirty="0"/>
              <a:t> pixelből álló kép</a:t>
            </a:r>
          </a:p>
          <a:p>
            <a:pPr marL="457200" indent="-457200">
              <a:buFontTx/>
              <a:buChar char="-"/>
            </a:pPr>
            <a:r>
              <a:rPr lang="hu-HU" sz="3200" dirty="0"/>
              <a:t>4(B + W) / 3 csomópont</a:t>
            </a:r>
          </a:p>
          <a:p>
            <a:pPr marL="457200" indent="-457200">
              <a:buFontTx/>
              <a:buChar char="-"/>
            </a:pPr>
            <a:r>
              <a:rPr lang="hu-HU" sz="3200" dirty="0"/>
              <a:t>2</a:t>
            </a:r>
            <a:r>
              <a:rPr lang="hu-HU" sz="3200" baseline="50000" dirty="0"/>
              <a:t>2n</a:t>
            </a:r>
            <a:r>
              <a:rPr lang="hu-HU" sz="3200" dirty="0"/>
              <a:t> bit szükséges</a:t>
            </a:r>
          </a:p>
        </p:txBody>
      </p:sp>
    </p:spTree>
    <p:extLst>
      <p:ext uri="{BB962C8B-B14F-4D97-AF65-F5344CB8AC3E}">
        <p14:creationId xmlns:p14="http://schemas.microsoft.com/office/powerpoint/2010/main" val="3159798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ile:Quadtree, graphical and tree representation.png - Wikimedia Commons">
            <a:extLst>
              <a:ext uri="{FF2B5EF4-FFF2-40B4-BE49-F238E27FC236}">
                <a16:creationId xmlns:a16="http://schemas.microsoft.com/office/drawing/2014/main" id="{031957AA-DC53-43D7-8E01-FF6DEC165A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3025" y="1814512"/>
            <a:ext cx="9505950" cy="3228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églalap 1">
            <a:extLst>
              <a:ext uri="{FF2B5EF4-FFF2-40B4-BE49-F238E27FC236}">
                <a16:creationId xmlns:a16="http://schemas.microsoft.com/office/drawing/2014/main" id="{520B8451-DCB7-4942-81F4-7A3A7A4AE965}"/>
              </a:ext>
            </a:extLst>
          </p:cNvPr>
          <p:cNvSpPr/>
          <p:nvPr/>
        </p:nvSpPr>
        <p:spPr>
          <a:xfrm>
            <a:off x="1640059" y="647438"/>
            <a:ext cx="346364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3600" b="1" dirty="0"/>
              <a:t>Pont négyágú fa </a:t>
            </a:r>
          </a:p>
        </p:txBody>
      </p:sp>
    </p:spTree>
    <p:extLst>
      <p:ext uri="{BB962C8B-B14F-4D97-AF65-F5344CB8AC3E}">
        <p14:creationId xmlns:p14="http://schemas.microsoft.com/office/powerpoint/2010/main" val="22380056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églalap 2">
            <a:extLst>
              <a:ext uri="{FF2B5EF4-FFF2-40B4-BE49-F238E27FC236}">
                <a16:creationId xmlns:a16="http://schemas.microsoft.com/office/drawing/2014/main" id="{F1837624-A8AD-45B5-A006-DC850CD5F3C8}"/>
              </a:ext>
            </a:extLst>
          </p:cNvPr>
          <p:cNvSpPr/>
          <p:nvPr/>
        </p:nvSpPr>
        <p:spPr>
          <a:xfrm>
            <a:off x="1579832" y="490285"/>
            <a:ext cx="370011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3600" b="1" dirty="0"/>
              <a:t>Perem négyágú fa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3920BF21-B167-4A2F-978E-667D42F66B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6676" y="1501809"/>
            <a:ext cx="4219575" cy="4219575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531955A8-FBB0-41AB-8D3E-47908BB92F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3699" y="1684405"/>
            <a:ext cx="5183899" cy="3854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1232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églalap 2">
            <a:extLst>
              <a:ext uri="{FF2B5EF4-FFF2-40B4-BE49-F238E27FC236}">
                <a16:creationId xmlns:a16="http://schemas.microsoft.com/office/drawing/2014/main" id="{301730EE-B303-44D2-B41A-B47D1309AF6E}"/>
              </a:ext>
            </a:extLst>
          </p:cNvPr>
          <p:cNvSpPr/>
          <p:nvPr/>
        </p:nvSpPr>
        <p:spPr>
          <a:xfrm>
            <a:off x="1558751" y="610862"/>
            <a:ext cx="934101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3200" dirty="0"/>
              <a:t>Az implementáláshoz használt adatszerkezet felépítése </a:t>
            </a:r>
          </a:p>
        </p:txBody>
      </p:sp>
      <p:pic>
        <p:nvPicPr>
          <p:cNvPr id="2" name="Kép 1">
            <a:extLst>
              <a:ext uri="{FF2B5EF4-FFF2-40B4-BE49-F238E27FC236}">
                <a16:creationId xmlns:a16="http://schemas.microsoft.com/office/drawing/2014/main" id="{5FCFC27E-BA56-4610-8C9D-B971402DD4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2218" y="1548649"/>
            <a:ext cx="3750703" cy="2800298"/>
          </a:xfrm>
          <a:prstGeom prst="rect">
            <a:avLst/>
          </a:prstGeom>
        </p:spPr>
      </p:pic>
      <p:sp>
        <p:nvSpPr>
          <p:cNvPr id="4" name="Szövegdoboz 3">
            <a:extLst>
              <a:ext uri="{FF2B5EF4-FFF2-40B4-BE49-F238E27FC236}">
                <a16:creationId xmlns:a16="http://schemas.microsoft.com/office/drawing/2014/main" id="{7B07A463-BA73-4ED6-8E46-E600999F2ED1}"/>
              </a:ext>
            </a:extLst>
          </p:cNvPr>
          <p:cNvSpPr txBox="1"/>
          <p:nvPr/>
        </p:nvSpPr>
        <p:spPr>
          <a:xfrm>
            <a:off x="1023101" y="1671291"/>
            <a:ext cx="591817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hu-HU" sz="2800" dirty="0"/>
              <a:t>A fának valamennyi csomópontja tartalmaz négy mutatót, amely a négy utódra (utódokra) mutatnak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hu-HU" sz="2800" dirty="0"/>
              <a:t>A fának van bal felső és jobb alsó határa, valamint a csúcs amelyben az adatok vannak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79924D97-1A21-40A5-8746-110CDC89FD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8419" y="4739717"/>
            <a:ext cx="5531351" cy="1890462"/>
          </a:xfrm>
          <a:prstGeom prst="rect">
            <a:avLst/>
          </a:prstGeo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4C309060-8CCD-4CEB-AE3E-12CF5C0B50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8751" y="4824601"/>
            <a:ext cx="3532500" cy="1649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1252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zövegdoboz 1">
            <a:extLst>
              <a:ext uri="{FF2B5EF4-FFF2-40B4-BE49-F238E27FC236}">
                <a16:creationId xmlns:a16="http://schemas.microsoft.com/office/drawing/2014/main" id="{84190841-E2A7-4EDF-93EE-EFF963342820}"/>
              </a:ext>
            </a:extLst>
          </p:cNvPr>
          <p:cNvSpPr txBox="1"/>
          <p:nvPr/>
        </p:nvSpPr>
        <p:spPr>
          <a:xfrm>
            <a:off x="1636889" y="428978"/>
            <a:ext cx="33302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600" b="1" dirty="0"/>
              <a:t>Műveletek:</a:t>
            </a:r>
          </a:p>
          <a:p>
            <a:endParaRPr lang="hu-HU" dirty="0"/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628DB1F9-8117-4CE3-8E5D-4C21F718C22A}"/>
              </a:ext>
            </a:extLst>
          </p:cNvPr>
          <p:cNvSpPr txBox="1"/>
          <p:nvPr/>
        </p:nvSpPr>
        <p:spPr>
          <a:xfrm>
            <a:off x="1320799" y="1557867"/>
            <a:ext cx="8918222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hu-HU" sz="3600" dirty="0"/>
              <a:t>Beszúrás</a:t>
            </a:r>
          </a:p>
          <a:p>
            <a:pPr marL="571500" indent="-5715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hu-HU" sz="3600" dirty="0"/>
              <a:t>Törlés</a:t>
            </a:r>
          </a:p>
          <a:p>
            <a:pPr marL="571500" indent="-5715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hu-HU" sz="3600" dirty="0"/>
              <a:t>Lekérdezés</a:t>
            </a:r>
          </a:p>
          <a:p>
            <a:pPr marL="571500" indent="-5715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hu-HU" sz="3600" dirty="0"/>
              <a:t>Keresés</a:t>
            </a:r>
          </a:p>
          <a:p>
            <a:pPr marL="571500" indent="-5715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hu-HU" sz="3600" dirty="0"/>
              <a:t>Kiír elemek útvonallal</a:t>
            </a:r>
          </a:p>
        </p:txBody>
      </p:sp>
    </p:spTree>
    <p:extLst>
      <p:ext uri="{BB962C8B-B14F-4D97-AF65-F5344CB8AC3E}">
        <p14:creationId xmlns:p14="http://schemas.microsoft.com/office/powerpoint/2010/main" val="349563230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Áramkör">
  <a:themeElements>
    <a:clrScheme name="Vörös">
      <a:dk1>
        <a:sysClr val="windowText" lastClr="000000"/>
      </a:dk1>
      <a:lt1>
        <a:sysClr val="window" lastClr="FFFFFF"/>
      </a:lt1>
      <a:dk2>
        <a:srgbClr val="323232"/>
      </a:dk2>
      <a:lt2>
        <a:srgbClr val="E5C243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Áramkör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Áramkör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Áramkör</Template>
  <TotalTime>1534</TotalTime>
  <Words>781</Words>
  <Application>Microsoft Office PowerPoint</Application>
  <PresentationFormat>Szélesvásznú</PresentationFormat>
  <Paragraphs>160</Paragraphs>
  <Slides>27</Slides>
  <Notes>6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5</vt:i4>
      </vt:variant>
      <vt:variant>
        <vt:lpstr>Téma</vt:lpstr>
      </vt:variant>
      <vt:variant>
        <vt:i4>1</vt:i4>
      </vt:variant>
      <vt:variant>
        <vt:lpstr>Diacímek</vt:lpstr>
      </vt:variant>
      <vt:variant>
        <vt:i4>27</vt:i4>
      </vt:variant>
    </vt:vector>
  </HeadingPairs>
  <TitlesOfParts>
    <vt:vector size="33" baseType="lpstr">
      <vt:lpstr>Arial</vt:lpstr>
      <vt:lpstr>Calibri</vt:lpstr>
      <vt:lpstr>Trebuchet MS</vt:lpstr>
      <vt:lpstr>Tw Cen MT</vt:lpstr>
      <vt:lpstr>Wingdings</vt:lpstr>
      <vt:lpstr>Áramkör</vt:lpstr>
      <vt:lpstr>                         Négyágú-fa (Quad-Tree)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Quad-fák</dc:title>
  <dc:creator>kliens</dc:creator>
  <cp:lastModifiedBy>kliens</cp:lastModifiedBy>
  <cp:revision>69</cp:revision>
  <dcterms:created xsi:type="dcterms:W3CDTF">2023-05-06T09:08:49Z</dcterms:created>
  <dcterms:modified xsi:type="dcterms:W3CDTF">2023-05-23T19:29:13Z</dcterms:modified>
</cp:coreProperties>
</file>